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92" r:id="rId2"/>
    <p:sldId id="257" r:id="rId3"/>
    <p:sldId id="273" r:id="rId4"/>
    <p:sldId id="289" r:id="rId5"/>
    <p:sldId id="261" r:id="rId6"/>
    <p:sldId id="290" r:id="rId7"/>
    <p:sldId id="263" r:id="rId8"/>
    <p:sldId id="269" r:id="rId9"/>
    <p:sldId id="265" r:id="rId10"/>
    <p:sldId id="266" r:id="rId11"/>
    <p:sldId id="267" r:id="rId12"/>
    <p:sldId id="268"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EB9E56-5AFB-C0E3-D0D9-76A60A774A74}" name="Lorena Rajković" initials="LR" userId="S::lorena.rajkovic@gac.com::53a192e3-d646-4cbb-a650-7db7c293d5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E3F6FF"/>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76982-3292-4BA0-A587-7DE92D38455C}" v="1" dt="2026-02-17T12:26:57.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4" autoAdjust="0"/>
    <p:restoredTop sz="94622" autoAdjust="0"/>
  </p:normalViewPr>
  <p:slideViewPr>
    <p:cSldViewPr>
      <p:cViewPr varScale="1">
        <p:scale>
          <a:sx n="61" d="100"/>
          <a:sy n="61" d="100"/>
        </p:scale>
        <p:origin x="12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78F37-1F2F-9FBD-A485-BF0DAE78DA9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C71593-3C22-6596-F311-21A390C4E3F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216A3CF-F4FE-0395-BE43-96ED3D3D4E4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DE4DC8B-AC45-2C7B-551B-C66DF2823CA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654B2CB-B6F6-FCA4-5630-DA9C4F20D01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a:extLst>
              <a:ext uri="{FF2B5EF4-FFF2-40B4-BE49-F238E27FC236}">
                <a16:creationId xmlns:a16="http://schemas.microsoft.com/office/drawing/2014/main" id="{A4993AA7-8B2F-3E40-B1C2-7020867DE55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A75660F-6829-D22C-94C5-E9DD078807C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247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7F6F-C83D-FE99-11E3-0AA2B027A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A1588-A30B-9DD7-45D7-2EDA3B01DAF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03E1323-82CC-802B-CEE0-85AE469CA4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57DD0A-6D0D-4FFB-B993-E5D268B16D94}"/>
              </a:ext>
            </a:extLst>
          </p:cNvPr>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402174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Freeform 4">
            <a:extLst>
              <a:ext uri="{FF2B5EF4-FFF2-40B4-BE49-F238E27FC236}">
                <a16:creationId xmlns:a16="http://schemas.microsoft.com/office/drawing/2014/main" id="{E750751A-9D2F-9768-136C-978547E236BB}"/>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grpSp>
        <p:nvGrpSpPr>
          <p:cNvPr id="23" name="Group 7">
            <a:extLst>
              <a:ext uri="{FF2B5EF4-FFF2-40B4-BE49-F238E27FC236}">
                <a16:creationId xmlns:a16="http://schemas.microsoft.com/office/drawing/2014/main" id="{EC7C79F4-1DF8-FF24-B963-FECE4F95ECD4}"/>
              </a:ext>
            </a:extLst>
          </p:cNvPr>
          <p:cNvGrpSpPr/>
          <p:nvPr userDrawn="1"/>
        </p:nvGrpSpPr>
        <p:grpSpPr>
          <a:xfrm>
            <a:off x="0" y="9982364"/>
            <a:ext cx="18288000" cy="324360"/>
            <a:chOff x="0" y="0"/>
            <a:chExt cx="4816592" cy="85428"/>
          </a:xfrm>
        </p:grpSpPr>
        <p:sp>
          <p:nvSpPr>
            <p:cNvPr id="24" name="Freeform 8">
              <a:extLst>
                <a:ext uri="{FF2B5EF4-FFF2-40B4-BE49-F238E27FC236}">
                  <a16:creationId xmlns:a16="http://schemas.microsoft.com/office/drawing/2014/main" id="{95AF080E-BC3A-4D34-EC2A-B9AABCAFF107}"/>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25" name="TextBox 9">
              <a:extLst>
                <a:ext uri="{FF2B5EF4-FFF2-40B4-BE49-F238E27FC236}">
                  <a16:creationId xmlns:a16="http://schemas.microsoft.com/office/drawing/2014/main" id="{81D10895-4D04-AA46-923B-12547C0A7963}"/>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26" name="Group 10">
            <a:extLst>
              <a:ext uri="{FF2B5EF4-FFF2-40B4-BE49-F238E27FC236}">
                <a16:creationId xmlns:a16="http://schemas.microsoft.com/office/drawing/2014/main" id="{9FB99907-1656-8D83-28E3-3319C868BAD8}"/>
              </a:ext>
            </a:extLst>
          </p:cNvPr>
          <p:cNvGrpSpPr>
            <a:grpSpLocks noChangeAspect="1"/>
          </p:cNvGrpSpPr>
          <p:nvPr userDrawn="1"/>
        </p:nvGrpSpPr>
        <p:grpSpPr>
          <a:xfrm rot="-303489">
            <a:off x="15396023" y="9852660"/>
            <a:ext cx="3411317" cy="576282"/>
            <a:chOff x="0" y="0"/>
            <a:chExt cx="13716000" cy="2317077"/>
          </a:xfrm>
        </p:grpSpPr>
        <p:sp>
          <p:nvSpPr>
            <p:cNvPr id="27" name="Freeform 11">
              <a:extLst>
                <a:ext uri="{FF2B5EF4-FFF2-40B4-BE49-F238E27FC236}">
                  <a16:creationId xmlns:a16="http://schemas.microsoft.com/office/drawing/2014/main" id="{2DEB1EFA-4BF0-792D-D6D7-48566110B4F9}"/>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grpSp>
        <p:nvGrpSpPr>
          <p:cNvPr id="28" name="Group 5">
            <a:extLst>
              <a:ext uri="{FF2B5EF4-FFF2-40B4-BE49-F238E27FC236}">
                <a16:creationId xmlns:a16="http://schemas.microsoft.com/office/drawing/2014/main" id="{3A315761-50BD-C4B1-E4E2-5EEA9A33FE96}"/>
              </a:ext>
            </a:extLst>
          </p:cNvPr>
          <p:cNvGrpSpPr/>
          <p:nvPr userDrawn="1"/>
        </p:nvGrpSpPr>
        <p:grpSpPr>
          <a:xfrm>
            <a:off x="16744787" y="685216"/>
            <a:ext cx="808274" cy="686969"/>
            <a:chOff x="0" y="0"/>
            <a:chExt cx="1077699" cy="915959"/>
          </a:xfrm>
        </p:grpSpPr>
        <p:sp>
          <p:nvSpPr>
            <p:cNvPr id="29" name="Freeform 6">
              <a:extLst>
                <a:ext uri="{FF2B5EF4-FFF2-40B4-BE49-F238E27FC236}">
                  <a16:creationId xmlns:a16="http://schemas.microsoft.com/office/drawing/2014/main" id="{475248C6-6C51-4D89-F91F-E2F1CA69237B}"/>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30" name="Content Placeholder 3">
            <a:extLst>
              <a:ext uri="{FF2B5EF4-FFF2-40B4-BE49-F238E27FC236}">
                <a16:creationId xmlns:a16="http://schemas.microsoft.com/office/drawing/2014/main" id="{0EB532A5-AE07-4D6F-6A45-0029A3A57531}"/>
              </a:ext>
            </a:extLst>
          </p:cNvPr>
          <p:cNvSpPr>
            <a:spLocks noGrp="1"/>
          </p:cNvSpPr>
          <p:nvPr>
            <p:ph sz="half" idx="19"/>
          </p:nvPr>
        </p:nvSpPr>
        <p:spPr>
          <a:xfrm>
            <a:off x="1248870" y="3210091"/>
            <a:ext cx="15743730" cy="5293264"/>
          </a:xfrm>
          <a:prstGeom prst="rect">
            <a:avLst/>
          </a:prstGeom>
        </p:spPr>
        <p:txBody>
          <a:bodyPr>
            <a:normAutofit/>
          </a:bodyPr>
          <a:lstStyle>
            <a:lvl1pPr>
              <a:defRPr sz="2400">
                <a:solidFill>
                  <a:schemeClr val="tx1"/>
                </a:solidFill>
                <a:latin typeface="Aptos" panose="020B0004020202020204" pitchFamily="34" charset="0"/>
              </a:defRPr>
            </a:lvl1pPr>
            <a:lvl2pPr>
              <a:defRPr sz="2000">
                <a:solidFill>
                  <a:schemeClr val="tx1"/>
                </a:solidFill>
                <a:latin typeface="Aptos" panose="020B0004020202020204" pitchFamily="34" charset="0"/>
              </a:defRPr>
            </a:lvl2pPr>
            <a:lvl3pPr>
              <a:defRPr sz="1800">
                <a:solidFill>
                  <a:schemeClr val="tx1"/>
                </a:solidFill>
                <a:latin typeface="Aptos" panose="020B0004020202020204" pitchFamily="34" charset="0"/>
              </a:defRPr>
            </a:lvl3pPr>
            <a:lvl4pPr>
              <a:defRPr sz="1600">
                <a:solidFill>
                  <a:schemeClr val="tx1"/>
                </a:solidFill>
                <a:latin typeface="Aptos" panose="020B0004020202020204" pitchFamily="34" charset="0"/>
              </a:defRPr>
            </a:lvl4pPr>
            <a:lvl5pPr>
              <a:defRPr sz="1600">
                <a:solidFill>
                  <a:schemeClr val="tx1"/>
                </a:solidFill>
                <a:latin typeface="Aptos" panose="020B00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0BBDF880-1BA6-565B-75DD-EED9F0BD0F0B}"/>
              </a:ext>
            </a:extLst>
          </p:cNvPr>
          <p:cNvSpPr>
            <a:spLocks noGrp="1"/>
          </p:cNvSpPr>
          <p:nvPr>
            <p:ph sz="half" idx="29" hasCustomPrompt="1"/>
          </p:nvPr>
        </p:nvSpPr>
        <p:spPr>
          <a:xfrm>
            <a:off x="1237006" y="1104274"/>
            <a:ext cx="8793945" cy="695422"/>
          </a:xfrm>
          <a:prstGeom prst="rect">
            <a:avLst/>
          </a:prstGeom>
        </p:spPr>
        <p:txBody>
          <a:bodyPr/>
          <a:lstStyle>
            <a:lvl1pPr marL="0" indent="0">
              <a:buNone/>
              <a:defRPr sz="4500" b="1">
                <a:solidFill>
                  <a:schemeClr val="tx2"/>
                </a:solidFill>
                <a:latin typeface="Aptos" panose="020B0004020202020204" pitchFamily="34" charset="0"/>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Insert Title here</a:t>
            </a:r>
          </a:p>
        </p:txBody>
      </p:sp>
      <p:sp>
        <p:nvSpPr>
          <p:cNvPr id="3" name="Text Placeholder 17">
            <a:extLst>
              <a:ext uri="{FF2B5EF4-FFF2-40B4-BE49-F238E27FC236}">
                <a16:creationId xmlns:a16="http://schemas.microsoft.com/office/drawing/2014/main" id="{65727277-91EB-D808-1419-BC8D9E6A5DEA}"/>
              </a:ext>
            </a:extLst>
          </p:cNvPr>
          <p:cNvSpPr>
            <a:spLocks noGrp="1"/>
          </p:cNvSpPr>
          <p:nvPr>
            <p:ph type="body" sz="quarter" idx="15" hasCustomPrompt="1"/>
          </p:nvPr>
        </p:nvSpPr>
        <p:spPr>
          <a:xfrm>
            <a:off x="1237005" y="731452"/>
            <a:ext cx="8793945" cy="324583"/>
          </a:xfrm>
          <a:prstGeom prst="rect">
            <a:avLst/>
          </a:prstGeom>
        </p:spPr>
        <p:txBody>
          <a:bodyPr anchor="ctr">
            <a:noAutofit/>
          </a:bodyPr>
          <a:lstStyle>
            <a:lvl1pPr marL="0" indent="0">
              <a:buNone/>
              <a:defRPr sz="2000" b="0">
                <a:solidFill>
                  <a:schemeClr val="tx2"/>
                </a:solidFill>
                <a:latin typeface="Aptos" panose="020B0004020202020204" pitchFamily="34" charset="0"/>
              </a:defRPr>
            </a:lvl1pPr>
          </a:lstStyle>
          <a:p>
            <a:pPr lvl="0"/>
            <a:r>
              <a:rPr lang="en-US" dirty="0"/>
              <a:t>Insert Subtitle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ptos" panose="020B00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ptos" panose="020B00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ptos" panose="020B00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ptos" panose="020B0004020202020204" pitchFamily="34" charset="0"/>
              </a:defRPr>
            </a:lvl1pPr>
            <a:lvl2pPr>
              <a:defRPr sz="2400">
                <a:latin typeface="Aptos" panose="020B0004020202020204" pitchFamily="34" charset="0"/>
              </a:defRPr>
            </a:lvl2pPr>
            <a:lvl3pPr>
              <a:defRPr sz="2000">
                <a:latin typeface="Aptos" panose="020B0004020202020204" pitchFamily="34" charset="0"/>
              </a:defRPr>
            </a:lvl3pPr>
            <a:lvl4pPr>
              <a:defRPr sz="1800">
                <a:latin typeface="Aptos" panose="020B0004020202020204" pitchFamily="34" charset="0"/>
              </a:defRPr>
            </a:lvl4pPr>
            <a:lvl5pPr>
              <a:defRPr sz="1800">
                <a:latin typeface="Aptos" panose="020B00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ptos" panose="020B0004020202020204" pitchFamily="34" charset="0"/>
              </a:defRPr>
            </a:lvl1pPr>
            <a:lvl2pPr>
              <a:defRPr sz="2400">
                <a:latin typeface="Aptos" panose="020B0004020202020204" pitchFamily="34" charset="0"/>
              </a:defRPr>
            </a:lvl2pPr>
            <a:lvl3pPr>
              <a:defRPr sz="2000">
                <a:latin typeface="Aptos" panose="020B0004020202020204" pitchFamily="34" charset="0"/>
              </a:defRPr>
            </a:lvl3pPr>
            <a:lvl4pPr>
              <a:defRPr sz="1800">
                <a:latin typeface="Aptos" panose="020B0004020202020204" pitchFamily="34" charset="0"/>
              </a:defRPr>
            </a:lvl4pPr>
            <a:lvl5pPr>
              <a:defRPr sz="1800">
                <a:latin typeface="Aptos" panose="020B00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ptos" panose="020B00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ptos" panose="020B0004020202020204" pitchFamily="34" charset="0"/>
              </a:defRPr>
            </a:lvl1p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ptos" panose="020B00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ptos" panose="020B0004020202020204" pitchFamily="34" charset="0"/>
              </a:defRPr>
            </a:lvl1pPr>
            <a:lvl2pPr>
              <a:defRPr sz="2800">
                <a:latin typeface="Aptos" panose="020B0004020202020204" pitchFamily="34" charset="0"/>
              </a:defRPr>
            </a:lvl2pPr>
            <a:lvl3pPr>
              <a:defRPr sz="2400">
                <a:latin typeface="Aptos" panose="020B0004020202020204" pitchFamily="34" charset="0"/>
              </a:defRPr>
            </a:lvl3pPr>
            <a:lvl4pPr>
              <a:defRPr sz="2000">
                <a:latin typeface="Aptos" panose="020B0004020202020204" pitchFamily="34" charset="0"/>
              </a:defRPr>
            </a:lvl4pPr>
            <a:lvl5pPr>
              <a:defRPr sz="2000">
                <a:latin typeface="Aptos"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ptos" panose="020B00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ptos" panose="020B00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ptos" panose="020B00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4D0C70D-78FA-8E0C-F51A-5CDB230CC187}"/>
              </a:ext>
            </a:extLst>
          </p:cNvPr>
          <p:cNvSpPr>
            <a:spLocks noGrp="1"/>
          </p:cNvSpPr>
          <p:nvPr>
            <p:ph type="body" sz="quarter" idx="21" hasCustomPrompt="1"/>
          </p:nvPr>
        </p:nvSpPr>
        <p:spPr>
          <a:xfrm>
            <a:off x="1219200" y="8572119"/>
            <a:ext cx="3200400" cy="333312"/>
          </a:xfrm>
          <a:prstGeom prst="rect">
            <a:avLst/>
          </a:prstGeom>
        </p:spPr>
        <p:txBody>
          <a:bodyPr/>
          <a:lstStyle>
            <a:lvl1pPr marL="0" indent="0">
              <a:buNone/>
              <a:defRPr sz="1800">
                <a:solidFill>
                  <a:schemeClr val="bg1"/>
                </a:solidFill>
                <a:latin typeface="Aptos" panose="020B0004020202020204" pitchFamily="34" charset="0"/>
              </a:defRPr>
            </a:lvl1pPr>
          </a:lstStyle>
          <a:p>
            <a:r>
              <a:rPr lang="en-US" dirty="0"/>
              <a:t>Insert Date here</a:t>
            </a:r>
            <a:endParaRPr lang="en-GB" dirty="0"/>
          </a:p>
        </p:txBody>
      </p:sp>
      <p:sp>
        <p:nvSpPr>
          <p:cNvPr id="7" name="Freeform 2">
            <a:extLst>
              <a:ext uri="{FF2B5EF4-FFF2-40B4-BE49-F238E27FC236}">
                <a16:creationId xmlns:a16="http://schemas.microsoft.com/office/drawing/2014/main" id="{CFAD9FED-8240-D951-91DA-0B286D935773}"/>
              </a:ext>
            </a:extLst>
          </p:cNvPr>
          <p:cNvSpPr/>
          <p:nvPr userDrawn="1"/>
        </p:nvSpPr>
        <p:spPr>
          <a:xfrm>
            <a:off x="1015959" y="5697006"/>
            <a:ext cx="2428319" cy="238447"/>
          </a:xfrm>
          <a:custGeom>
            <a:avLst/>
            <a:gdLst/>
            <a:ahLst/>
            <a:cxnLst/>
            <a:rect l="l" t="t" r="r" b="b"/>
            <a:pathLst>
              <a:path w="2428319" h="238447">
                <a:moveTo>
                  <a:pt x="0" y="0"/>
                </a:moveTo>
                <a:lnTo>
                  <a:pt x="2428319" y="0"/>
                </a:lnTo>
                <a:lnTo>
                  <a:pt x="2428319" y="238446"/>
                </a:lnTo>
                <a:lnTo>
                  <a:pt x="0" y="238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sp>
        <p:nvSpPr>
          <p:cNvPr id="10" name="Freeform 5">
            <a:extLst>
              <a:ext uri="{FF2B5EF4-FFF2-40B4-BE49-F238E27FC236}">
                <a16:creationId xmlns:a16="http://schemas.microsoft.com/office/drawing/2014/main" id="{FE93EC6A-A5E3-2BCF-FB4F-140A9876552F}"/>
              </a:ext>
            </a:extLst>
          </p:cNvPr>
          <p:cNvSpPr/>
          <p:nvPr userDrawn="1"/>
        </p:nvSpPr>
        <p:spPr>
          <a:xfrm>
            <a:off x="11618614" y="8336477"/>
            <a:ext cx="1064639" cy="905524"/>
          </a:xfrm>
          <a:custGeom>
            <a:avLst/>
            <a:gdLst/>
            <a:ahLst/>
            <a:cxnLst/>
            <a:rect l="l" t="t" r="r" b="b"/>
            <a:pathLst>
              <a:path w="1064639" h="905524">
                <a:moveTo>
                  <a:pt x="0" y="0"/>
                </a:moveTo>
                <a:lnTo>
                  <a:pt x="1064638" y="0"/>
                </a:lnTo>
                <a:lnTo>
                  <a:pt x="1064638" y="905524"/>
                </a:lnTo>
                <a:lnTo>
                  <a:pt x="0" y="90552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1" name="Freeform 6">
            <a:extLst>
              <a:ext uri="{FF2B5EF4-FFF2-40B4-BE49-F238E27FC236}">
                <a16:creationId xmlns:a16="http://schemas.microsoft.com/office/drawing/2014/main" id="{ED4925B6-54D3-FF8D-2860-8AAB3987DC61}"/>
              </a:ext>
            </a:extLst>
          </p:cNvPr>
          <p:cNvSpPr/>
          <p:nvPr userDrawn="1"/>
        </p:nvSpPr>
        <p:spPr>
          <a:xfrm>
            <a:off x="12867385" y="8572119"/>
            <a:ext cx="4391915" cy="450662"/>
          </a:xfrm>
          <a:custGeom>
            <a:avLst/>
            <a:gdLst/>
            <a:ahLst/>
            <a:cxnLst/>
            <a:rect l="l" t="t" r="r" b="b"/>
            <a:pathLst>
              <a:path w="4391915" h="450662">
                <a:moveTo>
                  <a:pt x="0" y="0"/>
                </a:moveTo>
                <a:lnTo>
                  <a:pt x="4391915" y="0"/>
                </a:lnTo>
                <a:lnTo>
                  <a:pt x="4391915" y="450662"/>
                </a:lnTo>
                <a:lnTo>
                  <a:pt x="0" y="4506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3" name="Picture Placeholder 2">
            <a:extLst>
              <a:ext uri="{FF2B5EF4-FFF2-40B4-BE49-F238E27FC236}">
                <a16:creationId xmlns:a16="http://schemas.microsoft.com/office/drawing/2014/main" id="{FF6846F7-F739-6B97-1BC2-BDA68FD48109}"/>
              </a:ext>
            </a:extLst>
          </p:cNvPr>
          <p:cNvSpPr>
            <a:spLocks noGrp="1"/>
          </p:cNvSpPr>
          <p:nvPr>
            <p:ph type="pic" sz="quarter" idx="18"/>
          </p:nvPr>
        </p:nvSpPr>
        <p:spPr>
          <a:xfrm>
            <a:off x="0" y="1"/>
            <a:ext cx="18288000" cy="5697006"/>
          </a:xfrm>
          <a:prstGeom prst="rect">
            <a:avLst/>
          </a:prstGeom>
        </p:spPr>
        <p:txBody>
          <a:bodyPr/>
          <a:lstStyle>
            <a:lvl1pPr>
              <a:defRPr>
                <a:latin typeface="Aptos" panose="020B0004020202020204" pitchFamily="34" charset="0"/>
              </a:defRPr>
            </a:lvl1pPr>
          </a:lstStyle>
          <a:p>
            <a:endParaRPr lang="en-GB"/>
          </a:p>
        </p:txBody>
      </p:sp>
      <p:sp>
        <p:nvSpPr>
          <p:cNvPr id="2" name="Text Placeholder 1">
            <a:extLst>
              <a:ext uri="{FF2B5EF4-FFF2-40B4-BE49-F238E27FC236}">
                <a16:creationId xmlns:a16="http://schemas.microsoft.com/office/drawing/2014/main" id="{0C688AE0-71BF-263B-32AA-630445CF2786}"/>
              </a:ext>
            </a:extLst>
          </p:cNvPr>
          <p:cNvSpPr>
            <a:spLocks noGrp="1"/>
          </p:cNvSpPr>
          <p:nvPr>
            <p:ph type="body" sz="quarter" idx="19" hasCustomPrompt="1"/>
          </p:nvPr>
        </p:nvSpPr>
        <p:spPr>
          <a:xfrm>
            <a:off x="1219200" y="6371230"/>
            <a:ext cx="12115800" cy="1068837"/>
          </a:xfrm>
          <a:prstGeom prst="rect">
            <a:avLst/>
          </a:prstGeom>
        </p:spPr>
        <p:txBody>
          <a:bodyPr>
            <a:noAutofit/>
          </a:bodyPr>
          <a:lstStyle>
            <a:lvl1pPr marL="0" indent="0">
              <a:buNone/>
              <a:defRPr sz="6600" b="1">
                <a:solidFill>
                  <a:schemeClr val="bg1"/>
                </a:solidFill>
                <a:latin typeface="Aptos" panose="020B0004020202020204" pitchFamily="34" charset="0"/>
              </a:defRPr>
            </a:lvl1pPr>
          </a:lstStyle>
          <a:p>
            <a:r>
              <a:rPr lang="en-US" sz="6500" dirty="0"/>
              <a:t>Insert Title here</a:t>
            </a:r>
            <a:endParaRPr lang="en-GB" sz="6500" dirty="0"/>
          </a:p>
        </p:txBody>
      </p:sp>
      <p:sp>
        <p:nvSpPr>
          <p:cNvPr id="5" name="Text Placeholder 2">
            <a:extLst>
              <a:ext uri="{FF2B5EF4-FFF2-40B4-BE49-F238E27FC236}">
                <a16:creationId xmlns:a16="http://schemas.microsoft.com/office/drawing/2014/main" id="{7323B16C-9A43-3E13-8C19-0EE0907505C7}"/>
              </a:ext>
            </a:extLst>
          </p:cNvPr>
          <p:cNvSpPr>
            <a:spLocks noGrp="1"/>
          </p:cNvSpPr>
          <p:nvPr>
            <p:ph type="body" sz="quarter" idx="20" hasCustomPrompt="1"/>
          </p:nvPr>
        </p:nvSpPr>
        <p:spPr>
          <a:xfrm>
            <a:off x="1219200" y="7440067"/>
            <a:ext cx="12115800" cy="704797"/>
          </a:xfrm>
          <a:prstGeom prst="rect">
            <a:avLst/>
          </a:prstGeom>
        </p:spPr>
        <p:txBody>
          <a:bodyPr/>
          <a:lstStyle>
            <a:lvl1pPr marL="0" indent="0">
              <a:buNone/>
              <a:defRPr sz="3200" b="0">
                <a:solidFill>
                  <a:schemeClr val="bg1"/>
                </a:solidFill>
                <a:latin typeface="Aptos" panose="020B0004020202020204" pitchFamily="34" charset="0"/>
              </a:defRPr>
            </a:lvl1pPr>
          </a:lstStyle>
          <a:p>
            <a:r>
              <a:rPr lang="en-US" dirty="0"/>
              <a:t>Insert Subtitle here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23A4-F95A-B7DA-C513-E4AE44862858}"/>
              </a:ext>
            </a:extLst>
          </p:cNvPr>
          <p:cNvSpPr>
            <a:spLocks noGrp="1"/>
          </p:cNvSpPr>
          <p:nvPr>
            <p:ph type="title"/>
          </p:nvPr>
        </p:nvSpPr>
        <p:spPr>
          <a:xfrm>
            <a:off x="457200" y="274638"/>
            <a:ext cx="8229600" cy="1143000"/>
          </a:xfrm>
          <a:prstGeom prst="rect">
            <a:avLst/>
          </a:prstGeom>
        </p:spPr>
        <p:txBody>
          <a:bodyPr/>
          <a:lstStyle>
            <a:lvl1pPr>
              <a:defRPr>
                <a:latin typeface="Aptos" panose="020B00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02D0B8A-7692-76C3-1A7E-673EDF256929}"/>
              </a:ext>
            </a:extLst>
          </p:cNvPr>
          <p:cNvSpPr>
            <a:spLocks noGrp="1"/>
          </p:cNvSpPr>
          <p:nvPr>
            <p:ph type="dt" sz="half" idx="10"/>
          </p:nvPr>
        </p:nvSpPr>
        <p:spPr>
          <a:xfrm>
            <a:off x="457200" y="6356350"/>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4" name="Footer Placeholder 3">
            <a:extLst>
              <a:ext uri="{FF2B5EF4-FFF2-40B4-BE49-F238E27FC236}">
                <a16:creationId xmlns:a16="http://schemas.microsoft.com/office/drawing/2014/main" id="{8078061C-0849-AF55-4230-80ED32786C4D}"/>
              </a:ext>
            </a:extLst>
          </p:cNvPr>
          <p:cNvSpPr>
            <a:spLocks noGrp="1"/>
          </p:cNvSpPr>
          <p:nvPr>
            <p:ph type="ftr" sz="quarter" idx="11"/>
          </p:nvPr>
        </p:nvSpPr>
        <p:spPr>
          <a:xfrm>
            <a:off x="3124200" y="6356350"/>
            <a:ext cx="2895600" cy="365125"/>
          </a:xfrm>
          <a:prstGeom prst="rect">
            <a:avLst/>
          </a:prstGeom>
        </p:spPr>
        <p:txBody>
          <a:bodyPr/>
          <a:lstStyle>
            <a:lvl1pPr>
              <a:defRPr>
                <a:latin typeface="Aptos" panose="020B0004020202020204" pitchFamily="34" charset="0"/>
              </a:defRPr>
            </a:lvl1pPr>
          </a:lstStyle>
          <a:p>
            <a:endParaRPr lang="en-US"/>
          </a:p>
        </p:txBody>
      </p:sp>
      <p:sp>
        <p:nvSpPr>
          <p:cNvPr id="5" name="Slide Number Placeholder 4">
            <a:extLst>
              <a:ext uri="{FF2B5EF4-FFF2-40B4-BE49-F238E27FC236}">
                <a16:creationId xmlns:a16="http://schemas.microsoft.com/office/drawing/2014/main" id="{8682345B-8F0C-44E3-3727-447179CC42B0}"/>
              </a:ext>
            </a:extLst>
          </p:cNvPr>
          <p:cNvSpPr>
            <a:spLocks noGrp="1"/>
          </p:cNvSpPr>
          <p:nvPr>
            <p:ph type="sldNum" sz="quarter" idx="12"/>
          </p:nvPr>
        </p:nvSpPr>
        <p:spPr>
          <a:xfrm>
            <a:off x="6553200" y="6356350"/>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5197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B798549F-0CBE-113D-1745-8A79B1C649D3}"/>
              </a:ext>
            </a:extLst>
          </p:cNvPr>
          <p:cNvSpPr>
            <a:spLocks noGrp="1"/>
          </p:cNvSpPr>
          <p:nvPr>
            <p:ph type="pic" sz="quarter" idx="16"/>
          </p:nvPr>
        </p:nvSpPr>
        <p:spPr>
          <a:xfrm>
            <a:off x="-31018" y="0"/>
            <a:ext cx="18319018" cy="9982200"/>
          </a:xfrm>
          <a:prstGeom prst="rect">
            <a:avLst/>
          </a:prstGeom>
        </p:spPr>
        <p:txBody>
          <a:bodyPr/>
          <a:lstStyle>
            <a:lvl1pPr>
              <a:defRPr>
                <a:latin typeface="Aptos" panose="020B0004020202020204" pitchFamily="34" charset="0"/>
              </a:defRPr>
            </a:lvl1pPr>
          </a:lstStyle>
          <a:p>
            <a:endParaRPr lang="en-GB" dirty="0"/>
          </a:p>
        </p:txBody>
      </p:sp>
      <p:sp>
        <p:nvSpPr>
          <p:cNvPr id="15" name="TextBox 19">
            <a:extLst>
              <a:ext uri="{FF2B5EF4-FFF2-40B4-BE49-F238E27FC236}">
                <a16:creationId xmlns:a16="http://schemas.microsoft.com/office/drawing/2014/main" id="{2033E598-8F6C-3214-4499-33A332AA5A9D}"/>
              </a:ext>
            </a:extLst>
          </p:cNvPr>
          <p:cNvSpPr txBox="1"/>
          <p:nvPr userDrawn="1"/>
        </p:nvSpPr>
        <p:spPr>
          <a:xfrm>
            <a:off x="8177617" y="3382204"/>
            <a:ext cx="8567170" cy="377283"/>
          </a:xfrm>
          <a:prstGeom prst="rect">
            <a:avLst/>
          </a:prstGeom>
        </p:spPr>
        <p:txBody>
          <a:bodyPr wrap="square" lIns="0" tIns="0" rIns="0" bIns="0" rtlCol="0" anchor="t">
            <a:spAutoFit/>
          </a:bodyPr>
          <a:lstStyle/>
          <a:p>
            <a:pPr algn="l">
              <a:lnSpc>
                <a:spcPts val="2999"/>
              </a:lnSpc>
              <a:spcBef>
                <a:spcPct val="0"/>
              </a:spcBef>
            </a:pPr>
            <a:r>
              <a:rPr lang="en-US" sz="2499" dirty="0">
                <a:solidFill>
                  <a:schemeClr val="bg1"/>
                </a:solidFill>
                <a:latin typeface="Aptos" panose="020B0004020202020204" pitchFamily="34" charset="0"/>
                <a:ea typeface="Dax Offc"/>
                <a:cs typeface="Dax Offc"/>
                <a:sym typeface="Dax Offc"/>
              </a:rPr>
              <a:t>Insert text here</a:t>
            </a:r>
          </a:p>
        </p:txBody>
      </p:sp>
      <p:grpSp>
        <p:nvGrpSpPr>
          <p:cNvPr id="16" name="Group 33">
            <a:extLst>
              <a:ext uri="{FF2B5EF4-FFF2-40B4-BE49-F238E27FC236}">
                <a16:creationId xmlns:a16="http://schemas.microsoft.com/office/drawing/2014/main" id="{7C98FE36-A3A3-EDEE-B8F1-62099960C7C3}"/>
              </a:ext>
            </a:extLst>
          </p:cNvPr>
          <p:cNvGrpSpPr/>
          <p:nvPr userDrawn="1"/>
        </p:nvGrpSpPr>
        <p:grpSpPr>
          <a:xfrm>
            <a:off x="0" y="9982364"/>
            <a:ext cx="18288000" cy="324360"/>
            <a:chOff x="0" y="0"/>
            <a:chExt cx="4816592" cy="85428"/>
          </a:xfrm>
        </p:grpSpPr>
        <p:sp>
          <p:nvSpPr>
            <p:cNvPr id="17" name="Freeform 34">
              <a:extLst>
                <a:ext uri="{FF2B5EF4-FFF2-40B4-BE49-F238E27FC236}">
                  <a16:creationId xmlns:a16="http://schemas.microsoft.com/office/drawing/2014/main" id="{47558451-4478-3FC8-4E33-0A427590ED65}"/>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8" name="TextBox 35">
              <a:extLst>
                <a:ext uri="{FF2B5EF4-FFF2-40B4-BE49-F238E27FC236}">
                  <a16:creationId xmlns:a16="http://schemas.microsoft.com/office/drawing/2014/main" id="{4D24CE6A-6173-9F0C-3D32-1033E4E98292}"/>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9" name="Group 36">
            <a:extLst>
              <a:ext uri="{FF2B5EF4-FFF2-40B4-BE49-F238E27FC236}">
                <a16:creationId xmlns:a16="http://schemas.microsoft.com/office/drawing/2014/main" id="{75672C28-DB26-E97A-7F49-A713BE84A12E}"/>
              </a:ext>
            </a:extLst>
          </p:cNvPr>
          <p:cNvGrpSpPr>
            <a:grpSpLocks noChangeAspect="1"/>
          </p:cNvGrpSpPr>
          <p:nvPr userDrawn="1"/>
        </p:nvGrpSpPr>
        <p:grpSpPr>
          <a:xfrm rot="-303489">
            <a:off x="15396023" y="9852660"/>
            <a:ext cx="3411317" cy="576282"/>
            <a:chOff x="0" y="0"/>
            <a:chExt cx="13716000" cy="2317077"/>
          </a:xfrm>
        </p:grpSpPr>
        <p:sp>
          <p:nvSpPr>
            <p:cNvPr id="20" name="Freeform 37">
              <a:extLst>
                <a:ext uri="{FF2B5EF4-FFF2-40B4-BE49-F238E27FC236}">
                  <a16:creationId xmlns:a16="http://schemas.microsoft.com/office/drawing/2014/main" id="{CC570400-0316-FD80-99B5-C123BE70FAEF}"/>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6" name="Slide Number Placeholder 5"/>
          <p:cNvSpPr>
            <a:spLocks noGrp="1"/>
          </p:cNvSpPr>
          <p:nvPr>
            <p:ph type="sldNum" sz="quarter" idx="12"/>
          </p:nvPr>
        </p:nvSpPr>
        <p:spPr>
          <a:xfrm>
            <a:off x="16150998" y="9799801"/>
            <a:ext cx="2133600" cy="365125"/>
          </a:xfrm>
          <a:prstGeom prst="rect">
            <a:avLst/>
          </a:prstGeom>
        </p:spPr>
        <p:txBody>
          <a:bodyPr/>
          <a:lstStyle>
            <a:lvl1pPr algn="ctr">
              <a:defRPr>
                <a:latin typeface="Aptos" panose="020B0004020202020204" pitchFamily="34" charset="0"/>
              </a:defRPr>
            </a:lvl1pPr>
          </a:lstStyle>
          <a:p>
            <a:fld id="{B6F15528-21DE-4FAA-801E-634DDDAF4B2B}" type="slidenum">
              <a:rPr lang="en-US" smtClean="0"/>
              <a:pPr/>
              <a:t>‹#›</a:t>
            </a:fld>
            <a:endParaRPr lang="en-US"/>
          </a:p>
        </p:txBody>
      </p:sp>
      <p:sp>
        <p:nvSpPr>
          <p:cNvPr id="3" name="Content Placeholder 2"/>
          <p:cNvSpPr>
            <a:spLocks noGrp="1"/>
          </p:cNvSpPr>
          <p:nvPr>
            <p:ph idx="1"/>
          </p:nvPr>
        </p:nvSpPr>
        <p:spPr>
          <a:xfrm>
            <a:off x="7620000" y="3094277"/>
            <a:ext cx="9639300" cy="6123175"/>
          </a:xfrm>
          <a:prstGeom prst="rect">
            <a:avLst/>
          </a:prstGeom>
        </p:spPr>
        <p:txBody>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Freeform 4">
            <a:extLst>
              <a:ext uri="{FF2B5EF4-FFF2-40B4-BE49-F238E27FC236}">
                <a16:creationId xmlns:a16="http://schemas.microsoft.com/office/drawing/2014/main" id="{49966C83-77A9-5AD2-8DDF-02B894814424}"/>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grpSp>
        <p:nvGrpSpPr>
          <p:cNvPr id="9" name="Group 4">
            <a:extLst>
              <a:ext uri="{FF2B5EF4-FFF2-40B4-BE49-F238E27FC236}">
                <a16:creationId xmlns:a16="http://schemas.microsoft.com/office/drawing/2014/main" id="{AD02C74B-06BE-2FF7-BEEB-969A8928C68A}"/>
              </a:ext>
            </a:extLst>
          </p:cNvPr>
          <p:cNvGrpSpPr/>
          <p:nvPr userDrawn="1"/>
        </p:nvGrpSpPr>
        <p:grpSpPr>
          <a:xfrm>
            <a:off x="16744787" y="685216"/>
            <a:ext cx="808274" cy="686969"/>
            <a:chOff x="0" y="0"/>
            <a:chExt cx="1077699" cy="915959"/>
          </a:xfrm>
        </p:grpSpPr>
        <p:sp>
          <p:nvSpPr>
            <p:cNvPr id="10" name="Freeform 5">
              <a:extLst>
                <a:ext uri="{FF2B5EF4-FFF2-40B4-BE49-F238E27FC236}">
                  <a16:creationId xmlns:a16="http://schemas.microsoft.com/office/drawing/2014/main" id="{D366D9C3-10FE-D819-68E1-06652CBC0836}"/>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2" name="Content Placeholder 3">
            <a:extLst>
              <a:ext uri="{FF2B5EF4-FFF2-40B4-BE49-F238E27FC236}">
                <a16:creationId xmlns:a16="http://schemas.microsoft.com/office/drawing/2014/main" id="{433D56AA-D91D-F0F6-6E6D-9C1A5E75542C}"/>
              </a:ext>
            </a:extLst>
          </p:cNvPr>
          <p:cNvSpPr>
            <a:spLocks noGrp="1"/>
          </p:cNvSpPr>
          <p:nvPr>
            <p:ph sz="half" idx="29" hasCustomPrompt="1"/>
          </p:nvPr>
        </p:nvSpPr>
        <p:spPr>
          <a:xfrm>
            <a:off x="7620000" y="1441261"/>
            <a:ext cx="8793945" cy="695422"/>
          </a:xfrm>
          <a:prstGeom prst="rect">
            <a:avLst/>
          </a:prstGeom>
        </p:spPr>
        <p:txBody>
          <a:bodyPr/>
          <a:lstStyle>
            <a:lvl1pPr marL="0" indent="0">
              <a:buNone/>
              <a:defRPr sz="4500" b="1">
                <a:solidFill>
                  <a:schemeClr val="tx2"/>
                </a:solidFill>
                <a:latin typeface="Aptos" panose="020B0004020202020204" pitchFamily="34" charset="0"/>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Insert Title here</a:t>
            </a:r>
          </a:p>
        </p:txBody>
      </p:sp>
      <p:sp>
        <p:nvSpPr>
          <p:cNvPr id="4" name="Text Placeholder 17">
            <a:extLst>
              <a:ext uri="{FF2B5EF4-FFF2-40B4-BE49-F238E27FC236}">
                <a16:creationId xmlns:a16="http://schemas.microsoft.com/office/drawing/2014/main" id="{EBB7B3C1-8D72-17AD-DA76-0F7B3DC2A6B1}"/>
              </a:ext>
            </a:extLst>
          </p:cNvPr>
          <p:cNvSpPr>
            <a:spLocks noGrp="1"/>
          </p:cNvSpPr>
          <p:nvPr>
            <p:ph type="body" sz="quarter" idx="30" hasCustomPrompt="1"/>
          </p:nvPr>
        </p:nvSpPr>
        <p:spPr>
          <a:xfrm>
            <a:off x="7619999" y="1068439"/>
            <a:ext cx="8793945" cy="324583"/>
          </a:xfrm>
          <a:prstGeom prst="rect">
            <a:avLst/>
          </a:prstGeom>
        </p:spPr>
        <p:txBody>
          <a:bodyPr anchor="ctr">
            <a:noAutofit/>
          </a:bodyPr>
          <a:lstStyle>
            <a:lvl1pPr marL="0" indent="0">
              <a:buNone/>
              <a:defRPr sz="2000" b="0">
                <a:solidFill>
                  <a:schemeClr val="tx2"/>
                </a:solidFill>
                <a:latin typeface="Aptos" panose="020B0004020202020204" pitchFamily="34" charset="0"/>
              </a:defRPr>
            </a:lvl1pPr>
          </a:lstStyle>
          <a:p>
            <a:pPr lvl="0"/>
            <a:r>
              <a:rPr lang="en-US" dirty="0"/>
              <a:t>Insert Subtitle here</a:t>
            </a:r>
            <a:endParaRPr lang="en-GB" dirty="0"/>
          </a:p>
        </p:txBody>
      </p:sp>
    </p:spTree>
    <p:extLst>
      <p:ext uri="{BB962C8B-B14F-4D97-AF65-F5344CB8AC3E}">
        <p14:creationId xmlns:p14="http://schemas.microsoft.com/office/powerpoint/2010/main" val="35358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B798549F-0CBE-113D-1745-8A79B1C649D3}"/>
              </a:ext>
            </a:extLst>
          </p:cNvPr>
          <p:cNvSpPr>
            <a:spLocks noGrp="1"/>
          </p:cNvSpPr>
          <p:nvPr>
            <p:ph type="pic" sz="quarter" idx="16"/>
          </p:nvPr>
        </p:nvSpPr>
        <p:spPr>
          <a:xfrm>
            <a:off x="-31019" y="0"/>
            <a:ext cx="6584219" cy="9982200"/>
          </a:xfrm>
          <a:prstGeom prst="rect">
            <a:avLst/>
          </a:prstGeom>
        </p:spPr>
        <p:txBody>
          <a:bodyPr/>
          <a:lstStyle>
            <a:lvl1pPr>
              <a:defRPr>
                <a:latin typeface="Aptos" panose="020B0004020202020204" pitchFamily="34" charset="0"/>
              </a:defRPr>
            </a:lvl1pPr>
          </a:lstStyle>
          <a:p>
            <a:endParaRPr lang="en-GB" dirty="0"/>
          </a:p>
        </p:txBody>
      </p:sp>
      <p:grpSp>
        <p:nvGrpSpPr>
          <p:cNvPr id="9" name="Group 4">
            <a:extLst>
              <a:ext uri="{FF2B5EF4-FFF2-40B4-BE49-F238E27FC236}">
                <a16:creationId xmlns:a16="http://schemas.microsoft.com/office/drawing/2014/main" id="{AD02C74B-06BE-2FF7-BEEB-969A8928C68A}"/>
              </a:ext>
            </a:extLst>
          </p:cNvPr>
          <p:cNvGrpSpPr/>
          <p:nvPr userDrawn="1"/>
        </p:nvGrpSpPr>
        <p:grpSpPr>
          <a:xfrm>
            <a:off x="16744787" y="685216"/>
            <a:ext cx="808274" cy="686969"/>
            <a:chOff x="0" y="0"/>
            <a:chExt cx="1077699" cy="915959"/>
          </a:xfrm>
        </p:grpSpPr>
        <p:sp>
          <p:nvSpPr>
            <p:cNvPr id="10" name="Freeform 5">
              <a:extLst>
                <a:ext uri="{FF2B5EF4-FFF2-40B4-BE49-F238E27FC236}">
                  <a16:creationId xmlns:a16="http://schemas.microsoft.com/office/drawing/2014/main" id="{D366D9C3-10FE-D819-68E1-06652CBC0836}"/>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2"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15" name="TextBox 19">
            <a:extLst>
              <a:ext uri="{FF2B5EF4-FFF2-40B4-BE49-F238E27FC236}">
                <a16:creationId xmlns:a16="http://schemas.microsoft.com/office/drawing/2014/main" id="{2033E598-8F6C-3214-4499-33A332AA5A9D}"/>
              </a:ext>
            </a:extLst>
          </p:cNvPr>
          <p:cNvSpPr txBox="1"/>
          <p:nvPr userDrawn="1"/>
        </p:nvSpPr>
        <p:spPr>
          <a:xfrm>
            <a:off x="8177617" y="3382204"/>
            <a:ext cx="8567170" cy="377283"/>
          </a:xfrm>
          <a:prstGeom prst="rect">
            <a:avLst/>
          </a:prstGeom>
        </p:spPr>
        <p:txBody>
          <a:bodyPr wrap="square" lIns="0" tIns="0" rIns="0" bIns="0" rtlCol="0" anchor="t">
            <a:spAutoFit/>
          </a:bodyPr>
          <a:lstStyle/>
          <a:p>
            <a:pPr algn="l">
              <a:lnSpc>
                <a:spcPts val="2999"/>
              </a:lnSpc>
              <a:spcBef>
                <a:spcPct val="0"/>
              </a:spcBef>
            </a:pPr>
            <a:r>
              <a:rPr lang="en-US" sz="2499" dirty="0">
                <a:solidFill>
                  <a:schemeClr val="bg1"/>
                </a:solidFill>
                <a:latin typeface="Aptos" panose="020B0004020202020204" pitchFamily="34" charset="0"/>
                <a:ea typeface="Dax Offc"/>
                <a:cs typeface="Dax Offc"/>
                <a:sym typeface="Dax Offc"/>
              </a:rPr>
              <a:t>Insert text here</a:t>
            </a:r>
          </a:p>
        </p:txBody>
      </p:sp>
      <p:grpSp>
        <p:nvGrpSpPr>
          <p:cNvPr id="16" name="Group 33">
            <a:extLst>
              <a:ext uri="{FF2B5EF4-FFF2-40B4-BE49-F238E27FC236}">
                <a16:creationId xmlns:a16="http://schemas.microsoft.com/office/drawing/2014/main" id="{7C98FE36-A3A3-EDEE-B8F1-62099960C7C3}"/>
              </a:ext>
            </a:extLst>
          </p:cNvPr>
          <p:cNvGrpSpPr/>
          <p:nvPr userDrawn="1"/>
        </p:nvGrpSpPr>
        <p:grpSpPr>
          <a:xfrm>
            <a:off x="0" y="9982364"/>
            <a:ext cx="18288000" cy="324360"/>
            <a:chOff x="0" y="0"/>
            <a:chExt cx="4816592" cy="85428"/>
          </a:xfrm>
        </p:grpSpPr>
        <p:sp>
          <p:nvSpPr>
            <p:cNvPr id="17" name="Freeform 34">
              <a:extLst>
                <a:ext uri="{FF2B5EF4-FFF2-40B4-BE49-F238E27FC236}">
                  <a16:creationId xmlns:a16="http://schemas.microsoft.com/office/drawing/2014/main" id="{47558451-4478-3FC8-4E33-0A427590ED65}"/>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8" name="TextBox 35">
              <a:extLst>
                <a:ext uri="{FF2B5EF4-FFF2-40B4-BE49-F238E27FC236}">
                  <a16:creationId xmlns:a16="http://schemas.microsoft.com/office/drawing/2014/main" id="{4D24CE6A-6173-9F0C-3D32-1033E4E98292}"/>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9" name="Group 36">
            <a:extLst>
              <a:ext uri="{FF2B5EF4-FFF2-40B4-BE49-F238E27FC236}">
                <a16:creationId xmlns:a16="http://schemas.microsoft.com/office/drawing/2014/main" id="{75672C28-DB26-E97A-7F49-A713BE84A12E}"/>
              </a:ext>
            </a:extLst>
          </p:cNvPr>
          <p:cNvGrpSpPr>
            <a:grpSpLocks noChangeAspect="1"/>
          </p:cNvGrpSpPr>
          <p:nvPr userDrawn="1"/>
        </p:nvGrpSpPr>
        <p:grpSpPr>
          <a:xfrm rot="-303489">
            <a:off x="15396023" y="9852660"/>
            <a:ext cx="3411317" cy="576282"/>
            <a:chOff x="0" y="0"/>
            <a:chExt cx="13716000" cy="2317077"/>
          </a:xfrm>
        </p:grpSpPr>
        <p:sp>
          <p:nvSpPr>
            <p:cNvPr id="20" name="Freeform 37">
              <a:extLst>
                <a:ext uri="{FF2B5EF4-FFF2-40B4-BE49-F238E27FC236}">
                  <a16:creationId xmlns:a16="http://schemas.microsoft.com/office/drawing/2014/main" id="{CC570400-0316-FD80-99B5-C123BE70FAEF}"/>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6" name="Slide Number Placeholder 5"/>
          <p:cNvSpPr>
            <a:spLocks noGrp="1"/>
          </p:cNvSpPr>
          <p:nvPr>
            <p:ph type="sldNum" sz="quarter" idx="12"/>
          </p:nvPr>
        </p:nvSpPr>
        <p:spPr>
          <a:xfrm>
            <a:off x="16150998" y="9799801"/>
            <a:ext cx="2133600" cy="365125"/>
          </a:xfrm>
          <a:prstGeom prst="rect">
            <a:avLst/>
          </a:prstGeom>
        </p:spPr>
        <p:txBody>
          <a:bodyPr/>
          <a:lstStyle>
            <a:lvl1pPr algn="ctr">
              <a:defRPr>
                <a:latin typeface="Aptos" panose="020B0004020202020204" pitchFamily="34" charset="0"/>
              </a:defRPr>
            </a:lvl1pPr>
          </a:lstStyle>
          <a:p>
            <a:fld id="{B6F15528-21DE-4FAA-801E-634DDDAF4B2B}" type="slidenum">
              <a:rPr lang="en-US" smtClean="0"/>
              <a:pPr/>
              <a:t>‹#›</a:t>
            </a:fld>
            <a:endParaRPr lang="en-US"/>
          </a:p>
        </p:txBody>
      </p:sp>
      <p:sp>
        <p:nvSpPr>
          <p:cNvPr id="47" name="Freeform 4">
            <a:extLst>
              <a:ext uri="{FF2B5EF4-FFF2-40B4-BE49-F238E27FC236}">
                <a16:creationId xmlns:a16="http://schemas.microsoft.com/office/drawing/2014/main" id="{49966C83-77A9-5AD2-8DDF-02B894814424}"/>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latin typeface="Aptos" panose="020B0004020202020204" pitchFamily="34" charset="0"/>
            </a:endParaRPr>
          </a:p>
        </p:txBody>
      </p:sp>
      <p:sp>
        <p:nvSpPr>
          <p:cNvPr id="3" name="Content Placeholder 2"/>
          <p:cNvSpPr>
            <a:spLocks noGrp="1"/>
          </p:cNvSpPr>
          <p:nvPr>
            <p:ph idx="1"/>
          </p:nvPr>
        </p:nvSpPr>
        <p:spPr>
          <a:xfrm>
            <a:off x="7149166" y="2454191"/>
            <a:ext cx="9995834" cy="6130017"/>
          </a:xfrm>
          <a:prstGeom prst="rect">
            <a:avLst/>
          </a:prstGeom>
        </p:spPr>
        <p:txBody>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AA4C8F0A-AB63-3DFC-3F2C-5D22AA065DCA}"/>
              </a:ext>
            </a:extLst>
          </p:cNvPr>
          <p:cNvSpPr>
            <a:spLocks noGrp="1"/>
          </p:cNvSpPr>
          <p:nvPr>
            <p:ph sz="half" idx="29" hasCustomPrompt="1"/>
          </p:nvPr>
        </p:nvSpPr>
        <p:spPr>
          <a:xfrm>
            <a:off x="7149166" y="1180685"/>
            <a:ext cx="8793945" cy="695422"/>
          </a:xfrm>
          <a:prstGeom prst="rect">
            <a:avLst/>
          </a:prstGeom>
        </p:spPr>
        <p:txBody>
          <a:bodyPr/>
          <a:lstStyle>
            <a:lvl1pPr marL="0" indent="0">
              <a:buNone/>
              <a:defRPr sz="4500" b="1">
                <a:solidFill>
                  <a:schemeClr val="tx2"/>
                </a:solidFill>
                <a:latin typeface="Aptos" panose="020B0004020202020204" pitchFamily="34" charset="0"/>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Insert Title here</a:t>
            </a:r>
          </a:p>
        </p:txBody>
      </p:sp>
      <p:sp>
        <p:nvSpPr>
          <p:cNvPr id="4" name="Text Placeholder 17">
            <a:extLst>
              <a:ext uri="{FF2B5EF4-FFF2-40B4-BE49-F238E27FC236}">
                <a16:creationId xmlns:a16="http://schemas.microsoft.com/office/drawing/2014/main" id="{A864F0A5-9A5F-FEBB-2F6F-836DD99B68D4}"/>
              </a:ext>
            </a:extLst>
          </p:cNvPr>
          <p:cNvSpPr>
            <a:spLocks noGrp="1"/>
          </p:cNvSpPr>
          <p:nvPr>
            <p:ph type="body" sz="quarter" idx="30" hasCustomPrompt="1"/>
          </p:nvPr>
        </p:nvSpPr>
        <p:spPr>
          <a:xfrm>
            <a:off x="7149165" y="807863"/>
            <a:ext cx="8793945" cy="324583"/>
          </a:xfrm>
          <a:prstGeom prst="rect">
            <a:avLst/>
          </a:prstGeom>
        </p:spPr>
        <p:txBody>
          <a:bodyPr anchor="ctr">
            <a:noAutofit/>
          </a:bodyPr>
          <a:lstStyle>
            <a:lvl1pPr marL="0" indent="0">
              <a:buNone/>
              <a:defRPr sz="2000" b="0">
                <a:solidFill>
                  <a:schemeClr val="tx2"/>
                </a:solidFill>
                <a:latin typeface="Aptos" panose="020B0004020202020204" pitchFamily="34" charset="0"/>
              </a:defRPr>
            </a:lvl1pPr>
          </a:lstStyle>
          <a:p>
            <a:pPr lvl="0"/>
            <a:r>
              <a:rPr lang="en-US" dirty="0"/>
              <a:t>Insert Subtitle here</a:t>
            </a:r>
            <a:endParaRPr lang="en-GB" dirty="0"/>
          </a:p>
        </p:txBody>
      </p:sp>
    </p:spTree>
    <p:extLst>
      <p:ext uri="{BB962C8B-B14F-4D97-AF65-F5344CB8AC3E}">
        <p14:creationId xmlns:p14="http://schemas.microsoft.com/office/powerpoint/2010/main" val="38619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0CC793CE-7EF8-E3B4-9352-0F547D3885BF}"/>
              </a:ext>
            </a:extLst>
          </p:cNvPr>
          <p:cNvSpPr>
            <a:spLocks noGrp="1"/>
          </p:cNvSpPr>
          <p:nvPr>
            <p:ph type="pic" sz="quarter" idx="13"/>
          </p:nvPr>
        </p:nvSpPr>
        <p:spPr>
          <a:xfrm>
            <a:off x="10755415" y="5443"/>
            <a:ext cx="7522334" cy="9976921"/>
          </a:xfrm>
          <a:prstGeom prst="rect">
            <a:avLst/>
          </a:prstGeom>
        </p:spPr>
        <p:txBody>
          <a:bodyPr/>
          <a:lstStyle>
            <a:lvl1pPr>
              <a:defRPr>
                <a:latin typeface="Aptos" panose="020B0004020202020204" pitchFamily="34" charset="0"/>
              </a:defRPr>
            </a:lvl1pPr>
          </a:lstStyle>
          <a:p>
            <a:endParaRPr lang="en-GB"/>
          </a:p>
        </p:txBody>
      </p:sp>
      <p:sp>
        <p:nvSpPr>
          <p:cNvPr id="3" name="Content Placeholder 2"/>
          <p:cNvSpPr>
            <a:spLocks noGrp="1"/>
          </p:cNvSpPr>
          <p:nvPr>
            <p:ph sz="half" idx="1"/>
          </p:nvPr>
        </p:nvSpPr>
        <p:spPr>
          <a:xfrm>
            <a:off x="1248870" y="2520224"/>
            <a:ext cx="8657130" cy="5976076"/>
          </a:xfrm>
          <a:prstGeom prst="rect">
            <a:avLst/>
          </a:prstGeo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9000348"/>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a:xfrm>
            <a:off x="3124200" y="9000348"/>
            <a:ext cx="2895600" cy="365125"/>
          </a:xfrm>
          <a:prstGeom prst="rect">
            <a:avLst/>
          </a:prstGeom>
        </p:spPr>
        <p:txBody>
          <a:bodyPr/>
          <a:lstStyle>
            <a:lvl1pPr>
              <a:defRPr>
                <a:latin typeface="Aptos" panose="020B0004020202020204" pitchFamily="34" charset="0"/>
              </a:defRPr>
            </a:lvl1pPr>
          </a:lstStyle>
          <a:p>
            <a:endParaRPr lang="en-US" dirty="0"/>
          </a:p>
        </p:txBody>
      </p:sp>
      <p:sp>
        <p:nvSpPr>
          <p:cNvPr id="7" name="Slide Number Placeholder 6"/>
          <p:cNvSpPr>
            <a:spLocks noGrp="1"/>
          </p:cNvSpPr>
          <p:nvPr>
            <p:ph type="sldNum" sz="quarter" idx="12"/>
          </p:nvPr>
        </p:nvSpPr>
        <p:spPr>
          <a:xfrm>
            <a:off x="6553200" y="9000348"/>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grpSp>
        <p:nvGrpSpPr>
          <p:cNvPr id="12" name="Group 7">
            <a:extLst>
              <a:ext uri="{FF2B5EF4-FFF2-40B4-BE49-F238E27FC236}">
                <a16:creationId xmlns:a16="http://schemas.microsoft.com/office/drawing/2014/main" id="{5B329B0D-A96E-A3B8-7F11-06AE85670782}"/>
              </a:ext>
            </a:extLst>
          </p:cNvPr>
          <p:cNvGrpSpPr/>
          <p:nvPr userDrawn="1"/>
        </p:nvGrpSpPr>
        <p:grpSpPr>
          <a:xfrm>
            <a:off x="0" y="9982364"/>
            <a:ext cx="18288000" cy="324360"/>
            <a:chOff x="0" y="0"/>
            <a:chExt cx="4816592" cy="85428"/>
          </a:xfrm>
        </p:grpSpPr>
        <p:sp>
          <p:nvSpPr>
            <p:cNvPr id="13" name="Freeform 8">
              <a:extLst>
                <a:ext uri="{FF2B5EF4-FFF2-40B4-BE49-F238E27FC236}">
                  <a16:creationId xmlns:a16="http://schemas.microsoft.com/office/drawing/2014/main" id="{66D66CBE-1BF8-6710-96EE-D528ECEDF1D6}"/>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4" name="TextBox 9">
              <a:extLst>
                <a:ext uri="{FF2B5EF4-FFF2-40B4-BE49-F238E27FC236}">
                  <a16:creationId xmlns:a16="http://schemas.microsoft.com/office/drawing/2014/main" id="{03FD93D4-3AA2-8BDD-A773-AE4FBC2CE970}"/>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5" name="Group 10">
            <a:extLst>
              <a:ext uri="{FF2B5EF4-FFF2-40B4-BE49-F238E27FC236}">
                <a16:creationId xmlns:a16="http://schemas.microsoft.com/office/drawing/2014/main" id="{C58C13DE-0B13-3FA5-86D2-FACF98C5EDB8}"/>
              </a:ext>
            </a:extLst>
          </p:cNvPr>
          <p:cNvGrpSpPr>
            <a:grpSpLocks noChangeAspect="1"/>
          </p:cNvGrpSpPr>
          <p:nvPr userDrawn="1"/>
        </p:nvGrpSpPr>
        <p:grpSpPr>
          <a:xfrm rot="-303489">
            <a:off x="15396023" y="9852660"/>
            <a:ext cx="3411317" cy="576282"/>
            <a:chOff x="0" y="0"/>
            <a:chExt cx="13716000" cy="2317077"/>
          </a:xfrm>
        </p:grpSpPr>
        <p:sp>
          <p:nvSpPr>
            <p:cNvPr id="16" name="Freeform 11">
              <a:extLst>
                <a:ext uri="{FF2B5EF4-FFF2-40B4-BE49-F238E27FC236}">
                  <a16:creationId xmlns:a16="http://schemas.microsoft.com/office/drawing/2014/main" id="{75066CE5-6260-5CF0-ABFC-F97EBF830FA4}"/>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39" name="Freeform 4">
            <a:extLst>
              <a:ext uri="{FF2B5EF4-FFF2-40B4-BE49-F238E27FC236}">
                <a16:creationId xmlns:a16="http://schemas.microsoft.com/office/drawing/2014/main" id="{10C4927A-CF0C-EF61-F5CB-1A59C54E75D5}"/>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grpSp>
        <p:nvGrpSpPr>
          <p:cNvPr id="10" name="Group 5">
            <a:extLst>
              <a:ext uri="{FF2B5EF4-FFF2-40B4-BE49-F238E27FC236}">
                <a16:creationId xmlns:a16="http://schemas.microsoft.com/office/drawing/2014/main" id="{57582934-E2A4-77A5-7C43-81B0BC24E0F2}"/>
              </a:ext>
            </a:extLst>
          </p:cNvPr>
          <p:cNvGrpSpPr>
            <a:grpSpLocks noGrp="1" noUngrp="1" noRot="1" noMove="1" noResize="1"/>
          </p:cNvGrpSpPr>
          <p:nvPr userDrawn="1"/>
        </p:nvGrpSpPr>
        <p:grpSpPr>
          <a:xfrm>
            <a:off x="16744787" y="685216"/>
            <a:ext cx="808274" cy="686969"/>
            <a:chOff x="0" y="0"/>
            <a:chExt cx="1077699" cy="915959"/>
          </a:xfrm>
        </p:grpSpPr>
        <p:sp>
          <p:nvSpPr>
            <p:cNvPr id="11" name="Freeform 6">
              <a:extLst>
                <a:ext uri="{FF2B5EF4-FFF2-40B4-BE49-F238E27FC236}">
                  <a16:creationId xmlns:a16="http://schemas.microsoft.com/office/drawing/2014/main" id="{6891F052-0E65-C788-36C1-AA7C7D460C2E}"/>
                </a:ext>
              </a:extLst>
            </p:cNvPr>
            <p:cNvSpPr>
              <a:spLocks noGrp="1" noRot="1" noMove="1" noResize="1" noEditPoints="1" noAdjustHandles="1" noChangeArrowheads="1" noChangeShapeType="1"/>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4" name="Content Placeholder 3">
            <a:extLst>
              <a:ext uri="{FF2B5EF4-FFF2-40B4-BE49-F238E27FC236}">
                <a16:creationId xmlns:a16="http://schemas.microsoft.com/office/drawing/2014/main" id="{6B24F4A5-B1A4-1DFC-606E-04B485BC9CC7}"/>
              </a:ext>
            </a:extLst>
          </p:cNvPr>
          <p:cNvSpPr>
            <a:spLocks noGrp="1"/>
          </p:cNvSpPr>
          <p:nvPr>
            <p:ph sz="half" idx="29" hasCustomPrompt="1"/>
          </p:nvPr>
        </p:nvSpPr>
        <p:spPr>
          <a:xfrm>
            <a:off x="1237006" y="1104274"/>
            <a:ext cx="8793945" cy="695422"/>
          </a:xfrm>
          <a:prstGeom prst="rect">
            <a:avLst/>
          </a:prstGeom>
        </p:spPr>
        <p:txBody>
          <a:bodyPr/>
          <a:lstStyle>
            <a:lvl1pPr marL="0" indent="0">
              <a:buNone/>
              <a:defRPr sz="4500" b="1">
                <a:solidFill>
                  <a:schemeClr val="tx2"/>
                </a:solidFill>
                <a:latin typeface="Aptos" panose="020B0004020202020204" pitchFamily="34" charset="0"/>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Insert Title here</a:t>
            </a:r>
          </a:p>
        </p:txBody>
      </p:sp>
      <p:sp>
        <p:nvSpPr>
          <p:cNvPr id="8" name="Text Placeholder 17">
            <a:extLst>
              <a:ext uri="{FF2B5EF4-FFF2-40B4-BE49-F238E27FC236}">
                <a16:creationId xmlns:a16="http://schemas.microsoft.com/office/drawing/2014/main" id="{256D81E6-A6C9-2CD2-699D-84E1A3D2C2E7}"/>
              </a:ext>
            </a:extLst>
          </p:cNvPr>
          <p:cNvSpPr>
            <a:spLocks noGrp="1"/>
          </p:cNvSpPr>
          <p:nvPr>
            <p:ph type="body" sz="quarter" idx="15" hasCustomPrompt="1"/>
          </p:nvPr>
        </p:nvSpPr>
        <p:spPr>
          <a:xfrm>
            <a:off x="1237005" y="731452"/>
            <a:ext cx="8793945" cy="324583"/>
          </a:xfrm>
          <a:prstGeom prst="rect">
            <a:avLst/>
          </a:prstGeom>
        </p:spPr>
        <p:txBody>
          <a:bodyPr anchor="ctr">
            <a:noAutofit/>
          </a:bodyPr>
          <a:lstStyle>
            <a:lvl1pPr marL="0" indent="0">
              <a:buNone/>
              <a:defRPr sz="2000" b="0">
                <a:solidFill>
                  <a:schemeClr val="tx2"/>
                </a:solidFill>
                <a:latin typeface="Aptos" panose="020B0004020202020204" pitchFamily="34" charset="0"/>
              </a:defRPr>
            </a:lvl1pPr>
          </a:lstStyle>
          <a:p>
            <a:pPr lvl="0"/>
            <a:r>
              <a:rPr lang="en-US" dirty="0"/>
              <a:t>Insert Subtitle here</a:t>
            </a:r>
            <a:endParaRPr lang="en-GB" dirty="0"/>
          </a:p>
        </p:txBody>
      </p:sp>
    </p:spTree>
    <p:extLst>
      <p:ext uri="{BB962C8B-B14F-4D97-AF65-F5344CB8AC3E}">
        <p14:creationId xmlns:p14="http://schemas.microsoft.com/office/powerpoint/2010/main" val="48139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and Picture (RIgh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0CC793CE-7EF8-E3B4-9352-0F547D3885BF}"/>
              </a:ext>
            </a:extLst>
          </p:cNvPr>
          <p:cNvSpPr>
            <a:spLocks noGrp="1"/>
          </p:cNvSpPr>
          <p:nvPr>
            <p:ph type="pic" sz="quarter" idx="13"/>
          </p:nvPr>
        </p:nvSpPr>
        <p:spPr>
          <a:xfrm>
            <a:off x="10755415" y="2520224"/>
            <a:ext cx="7522334" cy="5976076"/>
          </a:xfrm>
          <a:prstGeom prst="rect">
            <a:avLst/>
          </a:prstGeom>
        </p:spPr>
        <p:txBody>
          <a:bodyPr/>
          <a:lstStyle>
            <a:lvl1pPr>
              <a:defRPr>
                <a:latin typeface="Aptos" panose="020B0004020202020204" pitchFamily="34" charset="0"/>
              </a:defRPr>
            </a:lvl1pPr>
          </a:lstStyle>
          <a:p>
            <a:endParaRPr lang="en-GB"/>
          </a:p>
        </p:txBody>
      </p:sp>
      <p:sp>
        <p:nvSpPr>
          <p:cNvPr id="3" name="Content Placeholder 2"/>
          <p:cNvSpPr>
            <a:spLocks noGrp="1"/>
          </p:cNvSpPr>
          <p:nvPr>
            <p:ph sz="half" idx="1"/>
          </p:nvPr>
        </p:nvSpPr>
        <p:spPr>
          <a:xfrm>
            <a:off x="1248870" y="2520224"/>
            <a:ext cx="8657130" cy="5976076"/>
          </a:xfrm>
          <a:prstGeom prst="rect">
            <a:avLst/>
          </a:prstGeo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9000348"/>
            <a:ext cx="2133600" cy="365125"/>
          </a:xfrm>
          <a:prstGeom prst="rect">
            <a:avLst/>
          </a:prstGeom>
        </p:spPr>
        <p:txBody>
          <a:bodyPr/>
          <a:lstStyle>
            <a:lvl1pPr>
              <a:defRPr>
                <a:latin typeface="Aptos" panose="020B0004020202020204" pitchFamily="34" charset="0"/>
              </a:defRPr>
            </a:lvl1p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a:xfrm>
            <a:off x="3124200" y="9000348"/>
            <a:ext cx="2895600" cy="365125"/>
          </a:xfrm>
          <a:prstGeom prst="rect">
            <a:avLst/>
          </a:prstGeom>
        </p:spPr>
        <p:txBody>
          <a:bodyPr/>
          <a:lstStyle>
            <a:lvl1pPr>
              <a:defRPr>
                <a:latin typeface="Aptos" panose="020B0004020202020204" pitchFamily="34" charset="0"/>
              </a:defRPr>
            </a:lvl1pPr>
          </a:lstStyle>
          <a:p>
            <a:endParaRPr lang="en-US" dirty="0"/>
          </a:p>
        </p:txBody>
      </p:sp>
      <p:sp>
        <p:nvSpPr>
          <p:cNvPr id="7" name="Slide Number Placeholder 6"/>
          <p:cNvSpPr>
            <a:spLocks noGrp="1"/>
          </p:cNvSpPr>
          <p:nvPr>
            <p:ph type="sldNum" sz="quarter" idx="12"/>
          </p:nvPr>
        </p:nvSpPr>
        <p:spPr>
          <a:xfrm>
            <a:off x="6553200" y="9000348"/>
            <a:ext cx="2133600" cy="365125"/>
          </a:xfrm>
          <a:prstGeom prst="rect">
            <a:avLst/>
          </a:prstGeom>
        </p:spPr>
        <p:txBody>
          <a:bodyPr/>
          <a:lstStyle>
            <a:lvl1pPr>
              <a:defRPr>
                <a:latin typeface="Aptos" panose="020B0004020202020204" pitchFamily="34" charset="0"/>
              </a:defRPr>
            </a:lvl1pPr>
          </a:lstStyle>
          <a:p>
            <a:fld id="{B6F15528-21DE-4FAA-801E-634DDDAF4B2B}" type="slidenum">
              <a:rPr lang="en-US" smtClean="0"/>
              <a:pPr/>
              <a:t>‹#›</a:t>
            </a:fld>
            <a:endParaRPr lang="en-US"/>
          </a:p>
        </p:txBody>
      </p:sp>
      <p:grpSp>
        <p:nvGrpSpPr>
          <p:cNvPr id="12" name="Group 7">
            <a:extLst>
              <a:ext uri="{FF2B5EF4-FFF2-40B4-BE49-F238E27FC236}">
                <a16:creationId xmlns:a16="http://schemas.microsoft.com/office/drawing/2014/main" id="{5B329B0D-A96E-A3B8-7F11-06AE85670782}"/>
              </a:ext>
            </a:extLst>
          </p:cNvPr>
          <p:cNvGrpSpPr/>
          <p:nvPr userDrawn="1"/>
        </p:nvGrpSpPr>
        <p:grpSpPr>
          <a:xfrm>
            <a:off x="0" y="9982364"/>
            <a:ext cx="18288000" cy="324360"/>
            <a:chOff x="0" y="0"/>
            <a:chExt cx="4816592" cy="85428"/>
          </a:xfrm>
        </p:grpSpPr>
        <p:sp>
          <p:nvSpPr>
            <p:cNvPr id="13" name="Freeform 8">
              <a:extLst>
                <a:ext uri="{FF2B5EF4-FFF2-40B4-BE49-F238E27FC236}">
                  <a16:creationId xmlns:a16="http://schemas.microsoft.com/office/drawing/2014/main" id="{66D66CBE-1BF8-6710-96EE-D528ECEDF1D6}"/>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4" name="TextBox 9">
              <a:extLst>
                <a:ext uri="{FF2B5EF4-FFF2-40B4-BE49-F238E27FC236}">
                  <a16:creationId xmlns:a16="http://schemas.microsoft.com/office/drawing/2014/main" id="{03FD93D4-3AA2-8BDD-A773-AE4FBC2CE970}"/>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5" name="Group 10">
            <a:extLst>
              <a:ext uri="{FF2B5EF4-FFF2-40B4-BE49-F238E27FC236}">
                <a16:creationId xmlns:a16="http://schemas.microsoft.com/office/drawing/2014/main" id="{C58C13DE-0B13-3FA5-86D2-FACF98C5EDB8}"/>
              </a:ext>
            </a:extLst>
          </p:cNvPr>
          <p:cNvGrpSpPr>
            <a:grpSpLocks noChangeAspect="1"/>
          </p:cNvGrpSpPr>
          <p:nvPr userDrawn="1"/>
        </p:nvGrpSpPr>
        <p:grpSpPr>
          <a:xfrm rot="-303489">
            <a:off x="15396023" y="9852660"/>
            <a:ext cx="3411317" cy="576282"/>
            <a:chOff x="0" y="0"/>
            <a:chExt cx="13716000" cy="2317077"/>
          </a:xfrm>
        </p:grpSpPr>
        <p:sp>
          <p:nvSpPr>
            <p:cNvPr id="16" name="Freeform 11">
              <a:extLst>
                <a:ext uri="{FF2B5EF4-FFF2-40B4-BE49-F238E27FC236}">
                  <a16:creationId xmlns:a16="http://schemas.microsoft.com/office/drawing/2014/main" id="{75066CE5-6260-5CF0-ABFC-F97EBF830FA4}"/>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39" name="Freeform 4">
            <a:extLst>
              <a:ext uri="{FF2B5EF4-FFF2-40B4-BE49-F238E27FC236}">
                <a16:creationId xmlns:a16="http://schemas.microsoft.com/office/drawing/2014/main" id="{10C4927A-CF0C-EF61-F5CB-1A59C54E75D5}"/>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grpSp>
        <p:nvGrpSpPr>
          <p:cNvPr id="10" name="Group 5">
            <a:extLst>
              <a:ext uri="{FF2B5EF4-FFF2-40B4-BE49-F238E27FC236}">
                <a16:creationId xmlns:a16="http://schemas.microsoft.com/office/drawing/2014/main" id="{57582934-E2A4-77A5-7C43-81B0BC24E0F2}"/>
              </a:ext>
            </a:extLst>
          </p:cNvPr>
          <p:cNvGrpSpPr>
            <a:grpSpLocks/>
          </p:cNvGrpSpPr>
          <p:nvPr userDrawn="1"/>
        </p:nvGrpSpPr>
        <p:grpSpPr>
          <a:xfrm>
            <a:off x="16744787" y="685216"/>
            <a:ext cx="808274" cy="686969"/>
            <a:chOff x="0" y="0"/>
            <a:chExt cx="1077699" cy="915959"/>
          </a:xfrm>
        </p:grpSpPr>
        <p:sp>
          <p:nvSpPr>
            <p:cNvPr id="11" name="Freeform 6">
              <a:extLst>
                <a:ext uri="{FF2B5EF4-FFF2-40B4-BE49-F238E27FC236}">
                  <a16:creationId xmlns:a16="http://schemas.microsoft.com/office/drawing/2014/main" id="{6891F052-0E65-C788-36C1-AA7C7D460C2E}"/>
                </a:ext>
              </a:extLst>
            </p:cNvPr>
            <p:cNvSpPr>
              <a:spLocks/>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8" name="Content Placeholder 3">
            <a:extLst>
              <a:ext uri="{FF2B5EF4-FFF2-40B4-BE49-F238E27FC236}">
                <a16:creationId xmlns:a16="http://schemas.microsoft.com/office/drawing/2014/main" id="{7FF8C195-C08A-38AE-44C9-515BAEB9814D}"/>
              </a:ext>
            </a:extLst>
          </p:cNvPr>
          <p:cNvSpPr>
            <a:spLocks noGrp="1"/>
          </p:cNvSpPr>
          <p:nvPr>
            <p:ph sz="half" idx="29" hasCustomPrompt="1"/>
          </p:nvPr>
        </p:nvSpPr>
        <p:spPr>
          <a:xfrm>
            <a:off x="1237006" y="1104274"/>
            <a:ext cx="8793945" cy="695422"/>
          </a:xfrm>
          <a:prstGeom prst="rect">
            <a:avLst/>
          </a:prstGeom>
        </p:spPr>
        <p:txBody>
          <a:bodyPr/>
          <a:lstStyle>
            <a:lvl1pPr marL="0" indent="0">
              <a:buNone/>
              <a:defRPr sz="4500" b="1">
                <a:solidFill>
                  <a:schemeClr val="tx2"/>
                </a:solidFill>
                <a:latin typeface="Aptos" panose="020B0004020202020204" pitchFamily="34" charset="0"/>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Insert Title here</a:t>
            </a:r>
          </a:p>
        </p:txBody>
      </p:sp>
      <p:sp>
        <p:nvSpPr>
          <p:cNvPr id="9" name="Text Placeholder 17">
            <a:extLst>
              <a:ext uri="{FF2B5EF4-FFF2-40B4-BE49-F238E27FC236}">
                <a16:creationId xmlns:a16="http://schemas.microsoft.com/office/drawing/2014/main" id="{E6942630-8A32-2CA2-1EBC-D2515CFA151C}"/>
              </a:ext>
            </a:extLst>
          </p:cNvPr>
          <p:cNvSpPr>
            <a:spLocks noGrp="1"/>
          </p:cNvSpPr>
          <p:nvPr>
            <p:ph type="body" sz="quarter" idx="15" hasCustomPrompt="1"/>
          </p:nvPr>
        </p:nvSpPr>
        <p:spPr>
          <a:xfrm>
            <a:off x="1237005" y="731452"/>
            <a:ext cx="8793945" cy="324583"/>
          </a:xfrm>
          <a:prstGeom prst="rect">
            <a:avLst/>
          </a:prstGeom>
        </p:spPr>
        <p:txBody>
          <a:bodyPr anchor="ctr">
            <a:noAutofit/>
          </a:bodyPr>
          <a:lstStyle>
            <a:lvl1pPr marL="0" indent="0">
              <a:buNone/>
              <a:defRPr sz="2000" b="0">
                <a:solidFill>
                  <a:schemeClr val="tx2"/>
                </a:solidFill>
                <a:latin typeface="Aptos" panose="020B0004020202020204" pitchFamily="34" charset="0"/>
              </a:defRPr>
            </a:lvl1pPr>
          </a:lstStyle>
          <a:p>
            <a:pPr lvl="0"/>
            <a:r>
              <a:rPr lang="en-US" dirty="0"/>
              <a:t>Insert Subtitle here</a:t>
            </a:r>
            <a:endParaRPr lang="en-GB" dirty="0"/>
          </a:p>
        </p:txBody>
      </p:sp>
    </p:spTree>
    <p:extLst>
      <p:ext uri="{BB962C8B-B14F-4D97-AF65-F5344CB8AC3E}">
        <p14:creationId xmlns:p14="http://schemas.microsoft.com/office/powerpoint/2010/main" val="37426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3">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8E63A8C-1B15-C0D3-BE61-079ACE6FBE36}"/>
              </a:ext>
            </a:extLst>
          </p:cNvPr>
          <p:cNvSpPr>
            <a:spLocks noGrp="1"/>
          </p:cNvSpPr>
          <p:nvPr>
            <p:ph sz="half" idx="29" hasCustomPrompt="1"/>
          </p:nvPr>
        </p:nvSpPr>
        <p:spPr>
          <a:xfrm>
            <a:off x="1237006" y="1104274"/>
            <a:ext cx="8793945" cy="695422"/>
          </a:xfrm>
          <a:prstGeom prst="rect">
            <a:avLst/>
          </a:prstGeom>
        </p:spPr>
        <p:txBody>
          <a:bodyPr/>
          <a:lstStyle>
            <a:lvl1pPr marL="0" indent="0">
              <a:buNone/>
              <a:defRPr sz="4500" b="1">
                <a:solidFill>
                  <a:schemeClr val="tx2"/>
                </a:solidFill>
                <a:latin typeface="Aptos" panose="020B0004020202020204" pitchFamily="34" charset="0"/>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Insert Title here</a:t>
            </a:r>
          </a:p>
        </p:txBody>
      </p:sp>
      <p:sp>
        <p:nvSpPr>
          <p:cNvPr id="46" name="TextBox 14">
            <a:extLst>
              <a:ext uri="{FF2B5EF4-FFF2-40B4-BE49-F238E27FC236}">
                <a16:creationId xmlns:a16="http://schemas.microsoft.com/office/drawing/2014/main" id="{669969C5-46C2-5869-2F56-6E50586CA503}"/>
              </a:ext>
            </a:extLst>
          </p:cNvPr>
          <p:cNvSpPr txBox="1"/>
          <p:nvPr userDrawn="1"/>
        </p:nvSpPr>
        <p:spPr>
          <a:xfrm>
            <a:off x="1095736" y="4196216"/>
            <a:ext cx="4563808" cy="41832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3450"/>
              </a:lnSpc>
            </a:pPr>
            <a:endParaRPr lang="en-US" sz="2300" dirty="0">
              <a:solidFill>
                <a:srgbClr val="FFFFFF"/>
              </a:solidFill>
              <a:latin typeface="Aptos" panose="020B0004020202020204" pitchFamily="34" charset="0"/>
              <a:ea typeface="Dax Offc"/>
              <a:cs typeface="Dax Offc"/>
              <a:sym typeface="Dax Offc"/>
            </a:endParaRPr>
          </a:p>
        </p:txBody>
      </p:sp>
      <p:sp>
        <p:nvSpPr>
          <p:cNvPr id="52" name="Freeform 4">
            <a:extLst>
              <a:ext uri="{FF2B5EF4-FFF2-40B4-BE49-F238E27FC236}">
                <a16:creationId xmlns:a16="http://schemas.microsoft.com/office/drawing/2014/main" id="{ED30B658-D9B7-F0EA-D7D9-DE536C0033B9}"/>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sp>
        <p:nvSpPr>
          <p:cNvPr id="53" name="Text Placeholder 17">
            <a:extLst>
              <a:ext uri="{FF2B5EF4-FFF2-40B4-BE49-F238E27FC236}">
                <a16:creationId xmlns:a16="http://schemas.microsoft.com/office/drawing/2014/main" id="{B3994C5B-55BC-C02D-507E-B25A13224FF4}"/>
              </a:ext>
            </a:extLst>
          </p:cNvPr>
          <p:cNvSpPr>
            <a:spLocks noGrp="1"/>
          </p:cNvSpPr>
          <p:nvPr>
            <p:ph type="body" sz="quarter" idx="15" hasCustomPrompt="1"/>
          </p:nvPr>
        </p:nvSpPr>
        <p:spPr>
          <a:xfrm>
            <a:off x="1237005" y="731452"/>
            <a:ext cx="8793945" cy="324583"/>
          </a:xfrm>
          <a:prstGeom prst="rect">
            <a:avLst/>
          </a:prstGeom>
        </p:spPr>
        <p:txBody>
          <a:bodyPr anchor="ctr">
            <a:noAutofit/>
          </a:bodyPr>
          <a:lstStyle>
            <a:lvl1pPr marL="0" indent="0">
              <a:buNone/>
              <a:defRPr sz="2000" b="0">
                <a:solidFill>
                  <a:schemeClr val="tx2"/>
                </a:solidFill>
                <a:latin typeface="Aptos" panose="020B0004020202020204" pitchFamily="34" charset="0"/>
              </a:defRPr>
            </a:lvl1pPr>
          </a:lstStyle>
          <a:p>
            <a:pPr lvl="0"/>
            <a:r>
              <a:rPr lang="en-US" dirty="0"/>
              <a:t>Insert Subtitle here</a:t>
            </a:r>
            <a:endParaRPr lang="en-GB" dirty="0"/>
          </a:p>
        </p:txBody>
      </p:sp>
      <p:grpSp>
        <p:nvGrpSpPr>
          <p:cNvPr id="54" name="Group 7">
            <a:extLst>
              <a:ext uri="{FF2B5EF4-FFF2-40B4-BE49-F238E27FC236}">
                <a16:creationId xmlns:a16="http://schemas.microsoft.com/office/drawing/2014/main" id="{1725CB5C-D7EE-3811-E6A1-A26C75DE38BE}"/>
              </a:ext>
            </a:extLst>
          </p:cNvPr>
          <p:cNvGrpSpPr/>
          <p:nvPr userDrawn="1"/>
        </p:nvGrpSpPr>
        <p:grpSpPr>
          <a:xfrm>
            <a:off x="0" y="9982364"/>
            <a:ext cx="18288000" cy="324360"/>
            <a:chOff x="0" y="0"/>
            <a:chExt cx="4816592" cy="85428"/>
          </a:xfrm>
        </p:grpSpPr>
        <p:sp>
          <p:nvSpPr>
            <p:cNvPr id="55" name="Freeform 8">
              <a:extLst>
                <a:ext uri="{FF2B5EF4-FFF2-40B4-BE49-F238E27FC236}">
                  <a16:creationId xmlns:a16="http://schemas.microsoft.com/office/drawing/2014/main" id="{70CFBAC7-F97C-4E17-8F5D-BF2623628F6F}"/>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56" name="TextBox 9">
              <a:extLst>
                <a:ext uri="{FF2B5EF4-FFF2-40B4-BE49-F238E27FC236}">
                  <a16:creationId xmlns:a16="http://schemas.microsoft.com/office/drawing/2014/main" id="{66EA79AC-EB37-B052-4905-B5A1E8AD6E34}"/>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57" name="Group 10">
            <a:extLst>
              <a:ext uri="{FF2B5EF4-FFF2-40B4-BE49-F238E27FC236}">
                <a16:creationId xmlns:a16="http://schemas.microsoft.com/office/drawing/2014/main" id="{E7AED340-1D5B-5ED5-9848-4ACD5357896A}"/>
              </a:ext>
            </a:extLst>
          </p:cNvPr>
          <p:cNvGrpSpPr>
            <a:grpSpLocks noChangeAspect="1"/>
          </p:cNvGrpSpPr>
          <p:nvPr userDrawn="1"/>
        </p:nvGrpSpPr>
        <p:grpSpPr>
          <a:xfrm rot="-303489">
            <a:off x="15396023" y="9852660"/>
            <a:ext cx="3411317" cy="576282"/>
            <a:chOff x="0" y="0"/>
            <a:chExt cx="13716000" cy="2317077"/>
          </a:xfrm>
        </p:grpSpPr>
        <p:sp>
          <p:nvSpPr>
            <p:cNvPr id="58" name="Freeform 11">
              <a:extLst>
                <a:ext uri="{FF2B5EF4-FFF2-40B4-BE49-F238E27FC236}">
                  <a16:creationId xmlns:a16="http://schemas.microsoft.com/office/drawing/2014/main" id="{3B97148C-2851-5813-AD7A-9BA4D2EFE9CB}"/>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grpSp>
        <p:nvGrpSpPr>
          <p:cNvPr id="59" name="Group 5">
            <a:extLst>
              <a:ext uri="{FF2B5EF4-FFF2-40B4-BE49-F238E27FC236}">
                <a16:creationId xmlns:a16="http://schemas.microsoft.com/office/drawing/2014/main" id="{ACDD28EF-99BB-F511-C2CF-2E2A7C79AAC3}"/>
              </a:ext>
            </a:extLst>
          </p:cNvPr>
          <p:cNvGrpSpPr/>
          <p:nvPr userDrawn="1"/>
        </p:nvGrpSpPr>
        <p:grpSpPr>
          <a:xfrm>
            <a:off x="16744787" y="685216"/>
            <a:ext cx="808274" cy="686969"/>
            <a:chOff x="0" y="0"/>
            <a:chExt cx="1077699" cy="915959"/>
          </a:xfrm>
        </p:grpSpPr>
        <p:sp>
          <p:nvSpPr>
            <p:cNvPr id="60" name="Freeform 6">
              <a:extLst>
                <a:ext uri="{FF2B5EF4-FFF2-40B4-BE49-F238E27FC236}">
                  <a16:creationId xmlns:a16="http://schemas.microsoft.com/office/drawing/2014/main" id="{B103E1EB-C9EB-F11B-4537-5BB40AAE017F}"/>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62" name="Picture Placeholder 61">
            <a:extLst>
              <a:ext uri="{FF2B5EF4-FFF2-40B4-BE49-F238E27FC236}">
                <a16:creationId xmlns:a16="http://schemas.microsoft.com/office/drawing/2014/main" id="{C930F953-2D16-CDD4-F2C5-D31A7053CB3E}"/>
              </a:ext>
            </a:extLst>
          </p:cNvPr>
          <p:cNvSpPr>
            <a:spLocks noGrp="1"/>
          </p:cNvSpPr>
          <p:nvPr>
            <p:ph type="pic" sz="quarter" idx="16"/>
          </p:nvPr>
        </p:nvSpPr>
        <p:spPr>
          <a:xfrm>
            <a:off x="1119407" y="7289826"/>
            <a:ext cx="5036871" cy="1803421"/>
          </a:xfrm>
          <a:prstGeom prst="rect">
            <a:avLst/>
          </a:prstGeom>
        </p:spPr>
        <p:txBody>
          <a:bodyPr/>
          <a:lstStyle>
            <a:lvl1pPr>
              <a:defRPr>
                <a:latin typeface="Aptos" panose="020B0004020202020204" pitchFamily="34" charset="0"/>
              </a:defRPr>
            </a:lvl1pPr>
          </a:lstStyle>
          <a:p>
            <a:endParaRPr lang="en-GB"/>
          </a:p>
        </p:txBody>
      </p:sp>
      <p:sp>
        <p:nvSpPr>
          <p:cNvPr id="65" name="Content Placeholder 3">
            <a:extLst>
              <a:ext uri="{FF2B5EF4-FFF2-40B4-BE49-F238E27FC236}">
                <a16:creationId xmlns:a16="http://schemas.microsoft.com/office/drawing/2014/main" id="{C202079F-8187-5C9A-C0B4-EE32B3821386}"/>
              </a:ext>
            </a:extLst>
          </p:cNvPr>
          <p:cNvSpPr>
            <a:spLocks noGrp="1"/>
          </p:cNvSpPr>
          <p:nvPr>
            <p:ph sz="half" idx="19"/>
          </p:nvPr>
        </p:nvSpPr>
        <p:spPr>
          <a:xfrm>
            <a:off x="1092358" y="4262412"/>
            <a:ext cx="5063920" cy="2461280"/>
          </a:xfrm>
          <a:prstGeom prst="rect">
            <a:avLst/>
          </a:prstGeom>
        </p:spPr>
        <p:txBody>
          <a:bodyPr>
            <a:normAutofit/>
          </a:bodyPr>
          <a:lstStyle>
            <a:lvl1pPr>
              <a:defRPr sz="2400">
                <a:solidFill>
                  <a:schemeClr val="tx1"/>
                </a:solidFill>
                <a:latin typeface="Aptos" panose="020B0004020202020204" pitchFamily="34" charset="0"/>
              </a:defRPr>
            </a:lvl1pPr>
            <a:lvl2pPr>
              <a:defRPr sz="2000">
                <a:solidFill>
                  <a:schemeClr val="tx1"/>
                </a:solidFill>
                <a:latin typeface="Aptos" panose="020B0004020202020204" pitchFamily="34" charset="0"/>
              </a:defRPr>
            </a:lvl2pPr>
            <a:lvl3pPr>
              <a:defRPr sz="1800">
                <a:solidFill>
                  <a:schemeClr val="tx1"/>
                </a:solidFill>
                <a:latin typeface="Aptos" panose="020B0004020202020204" pitchFamily="34" charset="0"/>
              </a:defRPr>
            </a:lvl3pPr>
            <a:lvl4pPr>
              <a:defRPr sz="1600">
                <a:solidFill>
                  <a:schemeClr val="tx1"/>
                </a:solidFill>
                <a:latin typeface="Aptos" panose="020B0004020202020204" pitchFamily="34" charset="0"/>
              </a:defRPr>
            </a:lvl4pPr>
            <a:lvl5pPr>
              <a:defRPr sz="1600">
                <a:solidFill>
                  <a:schemeClr val="tx1"/>
                </a:solidFill>
                <a:latin typeface="Aptos" panose="020B00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1092358" y="3321081"/>
            <a:ext cx="5063920" cy="639762"/>
          </a:xfrm>
          <a:prstGeom prst="rect">
            <a:avLst/>
          </a:prstGeom>
        </p:spPr>
        <p:txBody>
          <a:bodyPr anchor="b">
            <a:noAutofit/>
          </a:bodyPr>
          <a:lstStyle>
            <a:lvl1pPr marL="0" indent="0">
              <a:buNone/>
              <a:defRPr sz="2800" b="1">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Topic here</a:t>
            </a:r>
          </a:p>
        </p:txBody>
      </p:sp>
      <p:sp>
        <p:nvSpPr>
          <p:cNvPr id="71" name="TextBox 14">
            <a:extLst>
              <a:ext uri="{FF2B5EF4-FFF2-40B4-BE49-F238E27FC236}">
                <a16:creationId xmlns:a16="http://schemas.microsoft.com/office/drawing/2014/main" id="{7CA89638-7DB4-A201-A4BB-D50AEE7397BA}"/>
              </a:ext>
            </a:extLst>
          </p:cNvPr>
          <p:cNvSpPr txBox="1"/>
          <p:nvPr userDrawn="1"/>
        </p:nvSpPr>
        <p:spPr>
          <a:xfrm>
            <a:off x="6603582" y="4196216"/>
            <a:ext cx="4563808" cy="41832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3450"/>
              </a:lnSpc>
            </a:pPr>
            <a:endParaRPr lang="en-US" sz="2300" dirty="0">
              <a:solidFill>
                <a:srgbClr val="FFFFFF"/>
              </a:solidFill>
              <a:latin typeface="Aptos" panose="020B0004020202020204" pitchFamily="34" charset="0"/>
              <a:ea typeface="Dax Offc"/>
              <a:cs typeface="Dax Offc"/>
              <a:sym typeface="Dax Offc"/>
            </a:endParaRPr>
          </a:p>
        </p:txBody>
      </p:sp>
      <p:sp>
        <p:nvSpPr>
          <p:cNvPr id="72" name="Picture Placeholder 61">
            <a:extLst>
              <a:ext uri="{FF2B5EF4-FFF2-40B4-BE49-F238E27FC236}">
                <a16:creationId xmlns:a16="http://schemas.microsoft.com/office/drawing/2014/main" id="{D95DCF09-7052-6065-C368-04A212C8EAC5}"/>
              </a:ext>
            </a:extLst>
          </p:cNvPr>
          <p:cNvSpPr>
            <a:spLocks noGrp="1"/>
          </p:cNvSpPr>
          <p:nvPr>
            <p:ph type="pic" sz="quarter" idx="20"/>
          </p:nvPr>
        </p:nvSpPr>
        <p:spPr>
          <a:xfrm>
            <a:off x="6627253" y="7289826"/>
            <a:ext cx="5040249" cy="1803421"/>
          </a:xfrm>
          <a:prstGeom prst="rect">
            <a:avLst/>
          </a:prstGeom>
        </p:spPr>
        <p:txBody>
          <a:bodyPr/>
          <a:lstStyle>
            <a:lvl1pPr>
              <a:defRPr>
                <a:latin typeface="Aptos" panose="020B0004020202020204" pitchFamily="34" charset="0"/>
              </a:defRPr>
            </a:lvl1pPr>
          </a:lstStyle>
          <a:p>
            <a:endParaRPr lang="en-GB"/>
          </a:p>
        </p:txBody>
      </p:sp>
      <p:sp>
        <p:nvSpPr>
          <p:cNvPr id="73" name="Content Placeholder 3">
            <a:extLst>
              <a:ext uri="{FF2B5EF4-FFF2-40B4-BE49-F238E27FC236}">
                <a16:creationId xmlns:a16="http://schemas.microsoft.com/office/drawing/2014/main" id="{3662BF5C-214A-9A0D-0380-116BCB610C12}"/>
              </a:ext>
            </a:extLst>
          </p:cNvPr>
          <p:cNvSpPr>
            <a:spLocks noGrp="1"/>
          </p:cNvSpPr>
          <p:nvPr>
            <p:ph sz="half" idx="21"/>
          </p:nvPr>
        </p:nvSpPr>
        <p:spPr>
          <a:xfrm>
            <a:off x="6603582" y="4262412"/>
            <a:ext cx="5063920" cy="2461280"/>
          </a:xfrm>
          <a:prstGeom prst="rect">
            <a:avLst/>
          </a:prstGeom>
        </p:spPr>
        <p:txBody>
          <a:bodyPr/>
          <a:lstStyle>
            <a:lvl1pPr>
              <a:defRPr sz="2400">
                <a:solidFill>
                  <a:schemeClr val="tx1"/>
                </a:solidFill>
                <a:latin typeface="Aptos" panose="020B0004020202020204" pitchFamily="34" charset="0"/>
              </a:defRPr>
            </a:lvl1pPr>
            <a:lvl2pPr>
              <a:defRPr sz="2000">
                <a:solidFill>
                  <a:schemeClr val="tx1"/>
                </a:solidFill>
                <a:latin typeface="Aptos" panose="020B0004020202020204" pitchFamily="34" charset="0"/>
              </a:defRPr>
            </a:lvl2pPr>
            <a:lvl3pPr>
              <a:defRPr sz="1800">
                <a:solidFill>
                  <a:schemeClr val="tx1"/>
                </a:solidFill>
                <a:latin typeface="Aptos" panose="020B0004020202020204" pitchFamily="34" charset="0"/>
              </a:defRPr>
            </a:lvl3pPr>
            <a:lvl4pPr>
              <a:defRPr sz="1600">
                <a:solidFill>
                  <a:schemeClr val="tx1"/>
                </a:solidFill>
                <a:latin typeface="Aptos" panose="020B0004020202020204" pitchFamily="34" charset="0"/>
              </a:defRPr>
            </a:lvl4pPr>
            <a:lvl5pPr>
              <a:defRPr sz="1600">
                <a:solidFill>
                  <a:schemeClr val="tx1"/>
                </a:solidFill>
                <a:latin typeface="Aptos" panose="020B00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Text Placeholder 2">
            <a:extLst>
              <a:ext uri="{FF2B5EF4-FFF2-40B4-BE49-F238E27FC236}">
                <a16:creationId xmlns:a16="http://schemas.microsoft.com/office/drawing/2014/main" id="{2ABDD0F2-7235-FBBA-E3FF-894AB0FEC558}"/>
              </a:ext>
            </a:extLst>
          </p:cNvPr>
          <p:cNvSpPr>
            <a:spLocks noGrp="1"/>
          </p:cNvSpPr>
          <p:nvPr>
            <p:ph type="body" idx="22" hasCustomPrompt="1"/>
          </p:nvPr>
        </p:nvSpPr>
        <p:spPr>
          <a:xfrm>
            <a:off x="6603582" y="3321081"/>
            <a:ext cx="5063920" cy="639762"/>
          </a:xfrm>
          <a:prstGeom prst="rect">
            <a:avLst/>
          </a:prstGeom>
        </p:spPr>
        <p:txBody>
          <a:bodyPr anchor="b">
            <a:noAutofit/>
          </a:bodyPr>
          <a:lstStyle>
            <a:lvl1pPr marL="0" indent="0">
              <a:buNone/>
              <a:defRPr sz="2800" b="1">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Topic here</a:t>
            </a:r>
          </a:p>
        </p:txBody>
      </p:sp>
      <p:sp>
        <p:nvSpPr>
          <p:cNvPr id="76" name="TextBox 14">
            <a:extLst>
              <a:ext uri="{FF2B5EF4-FFF2-40B4-BE49-F238E27FC236}">
                <a16:creationId xmlns:a16="http://schemas.microsoft.com/office/drawing/2014/main" id="{E9E73103-F8BB-4575-9222-810D20FFE428}"/>
              </a:ext>
            </a:extLst>
          </p:cNvPr>
          <p:cNvSpPr txBox="1"/>
          <p:nvPr userDrawn="1"/>
        </p:nvSpPr>
        <p:spPr>
          <a:xfrm>
            <a:off x="12088390" y="4196216"/>
            <a:ext cx="4563808" cy="41832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3450"/>
              </a:lnSpc>
            </a:pPr>
            <a:endParaRPr lang="en-US" sz="2300" dirty="0">
              <a:solidFill>
                <a:srgbClr val="FFFFFF"/>
              </a:solidFill>
              <a:latin typeface="Aptos" panose="020B0004020202020204" pitchFamily="34" charset="0"/>
              <a:ea typeface="Dax Offc"/>
              <a:cs typeface="Dax Offc"/>
              <a:sym typeface="Dax Offc"/>
            </a:endParaRPr>
          </a:p>
        </p:txBody>
      </p:sp>
      <p:sp>
        <p:nvSpPr>
          <p:cNvPr id="77" name="Picture Placeholder 61">
            <a:extLst>
              <a:ext uri="{FF2B5EF4-FFF2-40B4-BE49-F238E27FC236}">
                <a16:creationId xmlns:a16="http://schemas.microsoft.com/office/drawing/2014/main" id="{456996A3-3B89-3D57-3A58-F84453F83429}"/>
              </a:ext>
            </a:extLst>
          </p:cNvPr>
          <p:cNvSpPr>
            <a:spLocks noGrp="1"/>
          </p:cNvSpPr>
          <p:nvPr>
            <p:ph type="pic" sz="quarter" idx="23"/>
          </p:nvPr>
        </p:nvSpPr>
        <p:spPr>
          <a:xfrm>
            <a:off x="12108683" y="7289826"/>
            <a:ext cx="5043627" cy="1803421"/>
          </a:xfrm>
          <a:prstGeom prst="rect">
            <a:avLst/>
          </a:prstGeom>
        </p:spPr>
        <p:txBody>
          <a:bodyPr/>
          <a:lstStyle>
            <a:lvl1pPr>
              <a:defRPr>
                <a:latin typeface="Aptos" panose="020B0004020202020204" pitchFamily="34" charset="0"/>
              </a:defRPr>
            </a:lvl1pPr>
          </a:lstStyle>
          <a:p>
            <a:endParaRPr lang="en-GB"/>
          </a:p>
        </p:txBody>
      </p:sp>
      <p:sp>
        <p:nvSpPr>
          <p:cNvPr id="78" name="Content Placeholder 3">
            <a:extLst>
              <a:ext uri="{FF2B5EF4-FFF2-40B4-BE49-F238E27FC236}">
                <a16:creationId xmlns:a16="http://schemas.microsoft.com/office/drawing/2014/main" id="{21C1538F-B279-D5B5-1973-571497F0D36B}"/>
              </a:ext>
            </a:extLst>
          </p:cNvPr>
          <p:cNvSpPr>
            <a:spLocks noGrp="1"/>
          </p:cNvSpPr>
          <p:nvPr>
            <p:ph sz="half" idx="24"/>
          </p:nvPr>
        </p:nvSpPr>
        <p:spPr>
          <a:xfrm>
            <a:off x="12088390" y="4262412"/>
            <a:ext cx="5063920" cy="2461280"/>
          </a:xfrm>
          <a:prstGeom prst="rect">
            <a:avLst/>
          </a:prstGeom>
        </p:spPr>
        <p:txBody>
          <a:bodyPr/>
          <a:lstStyle>
            <a:lvl1pPr>
              <a:defRPr sz="2400">
                <a:solidFill>
                  <a:schemeClr val="tx1"/>
                </a:solidFill>
                <a:latin typeface="Aptos" panose="020B0004020202020204" pitchFamily="34" charset="0"/>
              </a:defRPr>
            </a:lvl1pPr>
            <a:lvl2pPr>
              <a:defRPr sz="2000">
                <a:solidFill>
                  <a:schemeClr val="tx1"/>
                </a:solidFill>
                <a:latin typeface="Aptos" panose="020B0004020202020204" pitchFamily="34" charset="0"/>
              </a:defRPr>
            </a:lvl2pPr>
            <a:lvl3pPr>
              <a:defRPr sz="1800">
                <a:solidFill>
                  <a:schemeClr val="tx1"/>
                </a:solidFill>
                <a:latin typeface="Aptos" panose="020B0004020202020204" pitchFamily="34" charset="0"/>
              </a:defRPr>
            </a:lvl3pPr>
            <a:lvl4pPr>
              <a:defRPr sz="1600">
                <a:solidFill>
                  <a:schemeClr val="tx1"/>
                </a:solidFill>
                <a:latin typeface="Aptos" panose="020B0004020202020204" pitchFamily="34" charset="0"/>
              </a:defRPr>
            </a:lvl4pPr>
            <a:lvl5pPr>
              <a:defRPr sz="1600">
                <a:solidFill>
                  <a:schemeClr val="tx1"/>
                </a:solidFill>
                <a:latin typeface="Aptos" panose="020B00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 name="Text Placeholder 2">
            <a:extLst>
              <a:ext uri="{FF2B5EF4-FFF2-40B4-BE49-F238E27FC236}">
                <a16:creationId xmlns:a16="http://schemas.microsoft.com/office/drawing/2014/main" id="{125335FE-9ADA-8D11-8DF9-EB36887B5F30}"/>
              </a:ext>
            </a:extLst>
          </p:cNvPr>
          <p:cNvSpPr>
            <a:spLocks noGrp="1"/>
          </p:cNvSpPr>
          <p:nvPr>
            <p:ph type="body" idx="25" hasCustomPrompt="1"/>
          </p:nvPr>
        </p:nvSpPr>
        <p:spPr>
          <a:xfrm>
            <a:off x="12088390" y="3321081"/>
            <a:ext cx="5063920" cy="639762"/>
          </a:xfrm>
          <a:prstGeom prst="rect">
            <a:avLst/>
          </a:prstGeom>
        </p:spPr>
        <p:txBody>
          <a:bodyPr anchor="b">
            <a:noAutofit/>
          </a:bodyPr>
          <a:lstStyle>
            <a:lvl1pPr marL="0" indent="0">
              <a:buNone/>
              <a:defRPr sz="2800" b="1">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Topic here</a:t>
            </a:r>
          </a:p>
        </p:txBody>
      </p:sp>
      <p:sp>
        <p:nvSpPr>
          <p:cNvPr id="83" name="Slide Number Placeholder 82">
            <a:extLst>
              <a:ext uri="{FF2B5EF4-FFF2-40B4-BE49-F238E27FC236}">
                <a16:creationId xmlns:a16="http://schemas.microsoft.com/office/drawing/2014/main" id="{51668DD2-46C3-4724-226A-03721544B6B9}"/>
              </a:ext>
            </a:extLst>
          </p:cNvPr>
          <p:cNvSpPr>
            <a:spLocks noGrp="1"/>
          </p:cNvSpPr>
          <p:nvPr>
            <p:ph type="sldNum" sz="quarter" idx="28"/>
          </p:nvPr>
        </p:nvSpPr>
        <p:spPr>
          <a:xfrm>
            <a:off x="16088889" y="9799801"/>
            <a:ext cx="2133600" cy="365125"/>
          </a:xfrm>
          <a:prstGeom prst="rect">
            <a:avLst/>
          </a:prstGeom>
        </p:spPr>
        <p:txBody>
          <a:bodyPr/>
          <a:lstStyle>
            <a:lvl1pPr algn="ctr">
              <a:defRPr>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1887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Graphic">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662E357B-7154-F5BE-F180-F41D433402FC}"/>
              </a:ext>
            </a:extLst>
          </p:cNvPr>
          <p:cNvSpPr>
            <a:spLocks noGrp="1"/>
          </p:cNvSpPr>
          <p:nvPr>
            <p:ph sz="quarter" idx="20"/>
          </p:nvPr>
        </p:nvSpPr>
        <p:spPr>
          <a:xfrm>
            <a:off x="10287000" y="3209387"/>
            <a:ext cx="6857999" cy="5293263"/>
          </a:xfrm>
          <a:prstGeom prst="rect">
            <a:avLst/>
          </a:prstGeom>
        </p:spPr>
        <p:txBody>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a:extLst>
              <a:ext uri="{FF2B5EF4-FFF2-40B4-BE49-F238E27FC236}">
                <a16:creationId xmlns:a16="http://schemas.microsoft.com/office/drawing/2014/main" id="{925B658E-B16F-95DC-3B62-CC5EE9E619E5}"/>
              </a:ext>
            </a:extLst>
          </p:cNvPr>
          <p:cNvSpPr>
            <a:spLocks noGrp="1"/>
          </p:cNvSpPr>
          <p:nvPr>
            <p:ph type="title" hasCustomPrompt="1"/>
          </p:nvPr>
        </p:nvSpPr>
        <p:spPr>
          <a:xfrm>
            <a:off x="1248870" y="1221836"/>
            <a:ext cx="8657130" cy="724716"/>
          </a:xfrm>
          <a:prstGeom prst="rect">
            <a:avLst/>
          </a:prstGeom>
        </p:spPr>
        <p:txBody>
          <a:bodyPr>
            <a:noAutofit/>
          </a:bodyPr>
          <a:lstStyle>
            <a:lvl1pPr algn="l">
              <a:defRPr sz="5500" b="1">
                <a:solidFill>
                  <a:schemeClr val="tx2"/>
                </a:solidFill>
                <a:latin typeface="Aptos" panose="020B0004020202020204" pitchFamily="34" charset="0"/>
              </a:defRPr>
            </a:lvl1pPr>
          </a:lstStyle>
          <a:p>
            <a:r>
              <a:rPr lang="en-US" dirty="0"/>
              <a:t>Insert text here</a:t>
            </a:r>
          </a:p>
        </p:txBody>
      </p:sp>
      <p:sp>
        <p:nvSpPr>
          <p:cNvPr id="13" name="Freeform 4">
            <a:extLst>
              <a:ext uri="{FF2B5EF4-FFF2-40B4-BE49-F238E27FC236}">
                <a16:creationId xmlns:a16="http://schemas.microsoft.com/office/drawing/2014/main" id="{218CC187-B0AF-E7EB-D393-F52063C3C1DC}"/>
              </a:ext>
            </a:extLst>
          </p:cNvPr>
          <p:cNvSpPr/>
          <p:nvPr userDrawn="1"/>
        </p:nvSpPr>
        <p:spPr>
          <a:xfrm>
            <a:off x="-540774" y="720139"/>
            <a:ext cx="1589768" cy="347211"/>
          </a:xfrm>
          <a:custGeom>
            <a:avLst/>
            <a:gdLst/>
            <a:ahLst/>
            <a:cxnLst/>
            <a:rect l="l" t="t" r="r" b="b"/>
            <a:pathLst>
              <a:path w="1589768" h="347211">
                <a:moveTo>
                  <a:pt x="0" y="0"/>
                </a:moveTo>
                <a:lnTo>
                  <a:pt x="1589768" y="0"/>
                </a:lnTo>
                <a:lnTo>
                  <a:pt x="1589768" y="347211"/>
                </a:lnTo>
                <a:lnTo>
                  <a:pt x="0" y="347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sp>
        <p:nvSpPr>
          <p:cNvPr id="14" name="Text Placeholder 17">
            <a:extLst>
              <a:ext uri="{FF2B5EF4-FFF2-40B4-BE49-F238E27FC236}">
                <a16:creationId xmlns:a16="http://schemas.microsoft.com/office/drawing/2014/main" id="{B18F2910-660D-8FEF-DEAD-15D82738EFE1}"/>
              </a:ext>
            </a:extLst>
          </p:cNvPr>
          <p:cNvSpPr>
            <a:spLocks noGrp="1"/>
          </p:cNvSpPr>
          <p:nvPr>
            <p:ph type="body" sz="quarter" idx="15" hasCustomPrompt="1"/>
          </p:nvPr>
        </p:nvSpPr>
        <p:spPr>
          <a:xfrm>
            <a:off x="1248870" y="757770"/>
            <a:ext cx="8657130" cy="324583"/>
          </a:xfrm>
          <a:prstGeom prst="rect">
            <a:avLst/>
          </a:prstGeom>
        </p:spPr>
        <p:txBody>
          <a:bodyPr anchor="ctr">
            <a:normAutofit/>
          </a:bodyPr>
          <a:lstStyle>
            <a:lvl1pPr marL="0" indent="0">
              <a:buNone/>
              <a:defRPr sz="1800" b="0">
                <a:solidFill>
                  <a:schemeClr val="tx2"/>
                </a:solidFill>
                <a:latin typeface="Aptos" panose="020B0004020202020204" pitchFamily="34" charset="0"/>
              </a:defRPr>
            </a:lvl1pPr>
          </a:lstStyle>
          <a:p>
            <a:pPr lvl="0"/>
            <a:r>
              <a:rPr lang="en-US" dirty="0"/>
              <a:t>Insert Subtitle here</a:t>
            </a:r>
            <a:endParaRPr lang="en-GB" dirty="0"/>
          </a:p>
        </p:txBody>
      </p:sp>
      <p:grpSp>
        <p:nvGrpSpPr>
          <p:cNvPr id="15" name="Group 7">
            <a:extLst>
              <a:ext uri="{FF2B5EF4-FFF2-40B4-BE49-F238E27FC236}">
                <a16:creationId xmlns:a16="http://schemas.microsoft.com/office/drawing/2014/main" id="{6DF4AA5B-D9C1-B6E6-8648-3DA89AB9FAD7}"/>
              </a:ext>
            </a:extLst>
          </p:cNvPr>
          <p:cNvGrpSpPr/>
          <p:nvPr userDrawn="1"/>
        </p:nvGrpSpPr>
        <p:grpSpPr>
          <a:xfrm>
            <a:off x="0" y="9982364"/>
            <a:ext cx="18288000" cy="324360"/>
            <a:chOff x="0" y="0"/>
            <a:chExt cx="4816592" cy="85428"/>
          </a:xfrm>
        </p:grpSpPr>
        <p:sp>
          <p:nvSpPr>
            <p:cNvPr id="16" name="Freeform 8">
              <a:extLst>
                <a:ext uri="{FF2B5EF4-FFF2-40B4-BE49-F238E27FC236}">
                  <a16:creationId xmlns:a16="http://schemas.microsoft.com/office/drawing/2014/main" id="{D005D473-7E1C-D29B-A8F2-F8B9A2E213DA}"/>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7" name="TextBox 9">
              <a:extLst>
                <a:ext uri="{FF2B5EF4-FFF2-40B4-BE49-F238E27FC236}">
                  <a16:creationId xmlns:a16="http://schemas.microsoft.com/office/drawing/2014/main" id="{68440505-E586-78EE-225C-FC0256A8E8FB}"/>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8" name="Group 10">
            <a:extLst>
              <a:ext uri="{FF2B5EF4-FFF2-40B4-BE49-F238E27FC236}">
                <a16:creationId xmlns:a16="http://schemas.microsoft.com/office/drawing/2014/main" id="{992C7F61-86AD-F231-5032-DD454171BCF3}"/>
              </a:ext>
            </a:extLst>
          </p:cNvPr>
          <p:cNvGrpSpPr>
            <a:grpSpLocks noChangeAspect="1"/>
          </p:cNvGrpSpPr>
          <p:nvPr userDrawn="1"/>
        </p:nvGrpSpPr>
        <p:grpSpPr>
          <a:xfrm rot="-303489">
            <a:off x="15396023" y="9852660"/>
            <a:ext cx="3411317" cy="576282"/>
            <a:chOff x="0" y="0"/>
            <a:chExt cx="13716000" cy="2317077"/>
          </a:xfrm>
        </p:grpSpPr>
        <p:sp>
          <p:nvSpPr>
            <p:cNvPr id="19" name="Freeform 11">
              <a:extLst>
                <a:ext uri="{FF2B5EF4-FFF2-40B4-BE49-F238E27FC236}">
                  <a16:creationId xmlns:a16="http://schemas.microsoft.com/office/drawing/2014/main" id="{956730F6-9F44-B29C-A91D-BD48E52535F0}"/>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grpSp>
        <p:nvGrpSpPr>
          <p:cNvPr id="20" name="Group 5">
            <a:extLst>
              <a:ext uri="{FF2B5EF4-FFF2-40B4-BE49-F238E27FC236}">
                <a16:creationId xmlns:a16="http://schemas.microsoft.com/office/drawing/2014/main" id="{AACE4259-ED01-50CF-90E2-1986D18BD225}"/>
              </a:ext>
            </a:extLst>
          </p:cNvPr>
          <p:cNvGrpSpPr/>
          <p:nvPr userDrawn="1"/>
        </p:nvGrpSpPr>
        <p:grpSpPr>
          <a:xfrm>
            <a:off x="16744787" y="685216"/>
            <a:ext cx="808274" cy="686969"/>
            <a:chOff x="0" y="0"/>
            <a:chExt cx="1077699" cy="915959"/>
          </a:xfrm>
        </p:grpSpPr>
        <p:sp>
          <p:nvSpPr>
            <p:cNvPr id="21" name="Freeform 6">
              <a:extLst>
                <a:ext uri="{FF2B5EF4-FFF2-40B4-BE49-F238E27FC236}">
                  <a16:creationId xmlns:a16="http://schemas.microsoft.com/office/drawing/2014/main" id="{3D567327-97B3-1269-4EB5-8421AF1B883E}"/>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23" name="Content Placeholder 3">
            <a:extLst>
              <a:ext uri="{FF2B5EF4-FFF2-40B4-BE49-F238E27FC236}">
                <a16:creationId xmlns:a16="http://schemas.microsoft.com/office/drawing/2014/main" id="{54062527-D54D-0569-438E-02D9AFF6EAFE}"/>
              </a:ext>
            </a:extLst>
          </p:cNvPr>
          <p:cNvSpPr>
            <a:spLocks noGrp="1"/>
          </p:cNvSpPr>
          <p:nvPr>
            <p:ph sz="half" idx="19"/>
          </p:nvPr>
        </p:nvSpPr>
        <p:spPr>
          <a:xfrm>
            <a:off x="1248870" y="3210091"/>
            <a:ext cx="8657130" cy="5293264"/>
          </a:xfrm>
          <a:prstGeom prst="rect">
            <a:avLst/>
          </a:prstGeom>
        </p:spPr>
        <p:txBody>
          <a:bodyPr>
            <a:normAutofit/>
          </a:bodyPr>
          <a:lstStyle>
            <a:lvl1pPr>
              <a:defRPr sz="2400">
                <a:solidFill>
                  <a:schemeClr val="tx1"/>
                </a:solidFill>
                <a:latin typeface="Aptos" panose="020B0004020202020204" pitchFamily="34" charset="0"/>
              </a:defRPr>
            </a:lvl1pPr>
            <a:lvl2pPr>
              <a:defRPr sz="2000">
                <a:solidFill>
                  <a:schemeClr val="tx1"/>
                </a:solidFill>
                <a:latin typeface="Aptos" panose="020B0004020202020204" pitchFamily="34" charset="0"/>
              </a:defRPr>
            </a:lvl2pPr>
            <a:lvl3pPr>
              <a:defRPr sz="1800">
                <a:solidFill>
                  <a:schemeClr val="tx1"/>
                </a:solidFill>
                <a:latin typeface="Aptos" panose="020B0004020202020204" pitchFamily="34" charset="0"/>
              </a:defRPr>
            </a:lvl3pPr>
            <a:lvl4pPr>
              <a:defRPr sz="1600">
                <a:solidFill>
                  <a:schemeClr val="tx1"/>
                </a:solidFill>
                <a:latin typeface="Aptos" panose="020B0004020202020204" pitchFamily="34" charset="0"/>
              </a:defRPr>
            </a:lvl4pPr>
            <a:lvl5pPr>
              <a:defRPr sz="1600">
                <a:solidFill>
                  <a:schemeClr val="tx1"/>
                </a:solidFill>
                <a:latin typeface="Aptos" panose="020B00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61" r:id="rId4"/>
    <p:sldLayoutId id="2147483663" r:id="rId5"/>
    <p:sldLayoutId id="2147483662" r:id="rId6"/>
    <p:sldLayoutId id="2147483665" r:id="rId7"/>
    <p:sldLayoutId id="2147483664" r:id="rId8"/>
    <p:sldLayoutId id="2147483658" r:id="rId9"/>
    <p:sldLayoutId id="2147483651" r:id="rId10"/>
    <p:sldLayoutId id="2147483652" r:id="rId11"/>
    <p:sldLayoutId id="2147483653" r:id="rId12"/>
    <p:sldLayoutId id="2147483654" r:id="rId13"/>
    <p:sldLayoutId id="2147483655" r:id="rId14"/>
    <p:sldLayoutId id="2147483656" r:id="rId15"/>
    <p:sldLayoutId id="2147483657"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gac-group/" TargetMode="External"/><Relationship Id="rId13" Type="http://schemas.openxmlformats.org/officeDocument/2006/relationships/image" Target="../media/image14.svg"/><Relationship Id="rId3" Type="http://schemas.openxmlformats.org/officeDocument/2006/relationships/image" Target="../media/image5.sv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mailto:uk@gac.com" TargetMode="External"/><Relationship Id="rId5" Type="http://schemas.openxmlformats.org/officeDocument/2006/relationships/hyperlink" Target="https://www.gac.com/united-kingdom/" TargetMode="External"/><Relationship Id="rId10" Type="http://schemas.openxmlformats.org/officeDocument/2006/relationships/image" Target="../media/image12.svg"/><Relationship Id="rId4" Type="http://schemas.openxmlformats.org/officeDocument/2006/relationships/image" Target="../media/image8.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slide" Target="slide1.xml"/><Relationship Id="rId18" Type="http://schemas.openxmlformats.org/officeDocument/2006/relationships/slide" Target="slide6.xml"/><Relationship Id="rId3" Type="http://schemas.openxmlformats.org/officeDocument/2006/relationships/image" Target="../media/image3.png"/><Relationship Id="rId21" Type="http://schemas.openxmlformats.org/officeDocument/2006/relationships/slide" Target="slide9.xml"/><Relationship Id="rId7" Type="http://schemas.openxmlformats.org/officeDocument/2006/relationships/image" Target="../media/image79.svg"/><Relationship Id="rId12" Type="http://schemas.openxmlformats.org/officeDocument/2006/relationships/hyperlink" Target="https://cdn.gac.com/prod/docs/Global/Code-of-ethics.pdf" TargetMode="External"/><Relationship Id="rId17" Type="http://schemas.openxmlformats.org/officeDocument/2006/relationships/slide" Target="slide5.xml"/><Relationship Id="rId2" Type="http://schemas.openxmlformats.org/officeDocument/2006/relationships/image" Target="../media/image75.png"/><Relationship Id="rId16" Type="http://schemas.openxmlformats.org/officeDocument/2006/relationships/slide" Target="slide4.xml"/><Relationship Id="rId20" Type="http://schemas.openxmlformats.org/officeDocument/2006/relationships/slide" Target="slide8.xml"/><Relationship Id="rId1" Type="http://schemas.openxmlformats.org/officeDocument/2006/relationships/slideLayout" Target="../slideLayouts/slideLayout14.xml"/><Relationship Id="rId6" Type="http://schemas.openxmlformats.org/officeDocument/2006/relationships/image" Target="../media/image78.png"/><Relationship Id="rId11" Type="http://schemas.openxmlformats.org/officeDocument/2006/relationships/image" Target="../media/image83.svg"/><Relationship Id="rId24" Type="http://schemas.openxmlformats.org/officeDocument/2006/relationships/slide" Target="slide12.xml"/><Relationship Id="rId5" Type="http://schemas.openxmlformats.org/officeDocument/2006/relationships/image" Target="../media/image77.svg"/><Relationship Id="rId15" Type="http://schemas.openxmlformats.org/officeDocument/2006/relationships/slide" Target="slide3.xml"/><Relationship Id="rId23" Type="http://schemas.openxmlformats.org/officeDocument/2006/relationships/slide" Target="slide11.xml"/><Relationship Id="rId10" Type="http://schemas.openxmlformats.org/officeDocument/2006/relationships/image" Target="../media/image82.png"/><Relationship Id="rId19" Type="http://schemas.openxmlformats.org/officeDocument/2006/relationships/slide" Target="slide7.xml"/><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slide" Target="slide2.xml"/><Relationship Id="rId22"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3" Type="http://schemas.openxmlformats.org/officeDocument/2006/relationships/hyperlink" Target="https://www.gac.com/united-kingdom/sustainability"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3.png"/><Relationship Id="rId16" Type="http://schemas.openxmlformats.org/officeDocument/2006/relationships/slide" Target="slide11.xml"/><Relationship Id="rId1" Type="http://schemas.openxmlformats.org/officeDocument/2006/relationships/slideLayout" Target="../slideLayouts/slideLayout14.xml"/><Relationship Id="rId6" Type="http://schemas.openxmlformats.org/officeDocument/2006/relationships/slide" Target="slide1.xml"/><Relationship Id="rId11" Type="http://schemas.openxmlformats.org/officeDocument/2006/relationships/slide" Target="slide6.xml"/><Relationship Id="rId5" Type="http://schemas.openxmlformats.org/officeDocument/2006/relationships/image" Target="../media/image85.png"/><Relationship Id="rId15" Type="http://schemas.openxmlformats.org/officeDocument/2006/relationships/slide" Target="slide10.xml"/><Relationship Id="rId10" Type="http://schemas.openxmlformats.org/officeDocument/2006/relationships/slide" Target="slide5.xml"/><Relationship Id="rId4" Type="http://schemas.openxmlformats.org/officeDocument/2006/relationships/image" Target="../media/image84.png"/><Relationship Id="rId9" Type="http://schemas.openxmlformats.org/officeDocument/2006/relationships/slide" Target="slide4.xml"/><Relationship Id="rId1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hyperlink" Target="mailto:uk@gac.com" TargetMode="External"/><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3.png"/><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slide" Target="slide4.xml"/><Relationship Id="rId3" Type="http://schemas.openxmlformats.org/officeDocument/2006/relationships/image" Target="../media/image3.png"/><Relationship Id="rId21" Type="http://schemas.openxmlformats.org/officeDocument/2006/relationships/slide" Target="slide8.xml"/><Relationship Id="rId7" Type="http://schemas.openxmlformats.org/officeDocument/2006/relationships/image" Target="../media/image19.svg"/><Relationship Id="rId12" Type="http://schemas.openxmlformats.org/officeDocument/2006/relationships/image" Target="../media/image23.svg"/><Relationship Id="rId17" Type="http://schemas.openxmlformats.org/officeDocument/2006/relationships/slide" Target="slide3.xml"/><Relationship Id="rId25"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slide" Target="slide2.xml"/><Relationship Id="rId20"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2.png"/><Relationship Id="rId24" Type="http://schemas.openxmlformats.org/officeDocument/2006/relationships/slide" Target="slide11.xml"/><Relationship Id="rId5" Type="http://schemas.openxmlformats.org/officeDocument/2006/relationships/image" Target="../media/image17.svg"/><Relationship Id="rId15" Type="http://schemas.openxmlformats.org/officeDocument/2006/relationships/slide" Target="slide1.xml"/><Relationship Id="rId23"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6.xml"/><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5.svg"/><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22.png"/><Relationship Id="rId26" Type="http://schemas.openxmlformats.org/officeDocument/2006/relationships/slide" Target="slide6.xml"/><Relationship Id="rId3" Type="http://schemas.openxmlformats.org/officeDocument/2006/relationships/image" Target="../media/image26.jpeg"/><Relationship Id="rId21" Type="http://schemas.openxmlformats.org/officeDocument/2006/relationships/slide" Target="slide1.xml"/><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8.svg"/><Relationship Id="rId25" Type="http://schemas.openxmlformats.org/officeDocument/2006/relationships/slide" Target="slide5.xml"/><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slide" Target="slide9.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slide" Target="slide4.xml"/><Relationship Id="rId32" Type="http://schemas.openxmlformats.org/officeDocument/2006/relationships/slide" Target="slide12.xml"/><Relationship Id="rId5" Type="http://schemas.openxmlformats.org/officeDocument/2006/relationships/image" Target="../media/image27.png"/><Relationship Id="rId15" Type="http://schemas.openxmlformats.org/officeDocument/2006/relationships/hyperlink" Target="https://www.gac.com/united-kingdom/sectors/energy" TargetMode="External"/><Relationship Id="rId23" Type="http://schemas.openxmlformats.org/officeDocument/2006/relationships/slide" Target="slide3.xml"/><Relationship Id="rId28" Type="http://schemas.openxmlformats.org/officeDocument/2006/relationships/slide" Target="slide8.xml"/><Relationship Id="rId10" Type="http://schemas.openxmlformats.org/officeDocument/2006/relationships/image" Target="../media/image32.png"/><Relationship Id="rId19" Type="http://schemas.openxmlformats.org/officeDocument/2006/relationships/image" Target="../media/image23.svg"/><Relationship Id="rId31" Type="http://schemas.openxmlformats.org/officeDocument/2006/relationships/slide" Target="slide11.xml"/><Relationship Id="rId4" Type="http://schemas.openxmlformats.org/officeDocument/2006/relationships/image" Target="../media/image3.pn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slide" Target="slide2.xml"/><Relationship Id="rId27" Type="http://schemas.openxmlformats.org/officeDocument/2006/relationships/slide" Target="slide7.xml"/><Relationship Id="rId30"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3.png"/><Relationship Id="rId7" Type="http://schemas.openxmlformats.org/officeDocument/2006/relationships/slide" Target="slide1.xml"/><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image" Target="../media/image40.jpeg"/><Relationship Id="rId16" Type="http://schemas.openxmlformats.org/officeDocument/2006/relationships/slide" Target="slide10.xml"/><Relationship Id="rId1" Type="http://schemas.openxmlformats.org/officeDocument/2006/relationships/slideLayout" Target="../slideLayouts/slideLayout14.xml"/><Relationship Id="rId6" Type="http://schemas.openxmlformats.org/officeDocument/2006/relationships/hyperlink" Target="mailto:customs-support.uk@gac.com" TargetMode="External"/><Relationship Id="rId11" Type="http://schemas.openxmlformats.org/officeDocument/2006/relationships/slide" Target="slide5.xml"/><Relationship Id="rId5" Type="http://schemas.openxmlformats.org/officeDocument/2006/relationships/image" Target="../media/image42.png"/><Relationship Id="rId15" Type="http://schemas.openxmlformats.org/officeDocument/2006/relationships/slide" Target="slide9.xml"/><Relationship Id="rId10" Type="http://schemas.openxmlformats.org/officeDocument/2006/relationships/slide" Target="slide4.xml"/><Relationship Id="rId4" Type="http://schemas.openxmlformats.org/officeDocument/2006/relationships/image" Target="../media/image41.png"/><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slide" Target="slide3.xml"/><Relationship Id="rId26" Type="http://schemas.openxmlformats.org/officeDocument/2006/relationships/slide" Target="slide11.xml"/><Relationship Id="rId3" Type="http://schemas.openxmlformats.org/officeDocument/2006/relationships/image" Target="../media/image43.jpeg"/><Relationship Id="rId21" Type="http://schemas.openxmlformats.org/officeDocument/2006/relationships/slide" Target="slide6.xml"/><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slide" Target="slide2.xml"/><Relationship Id="rId25" Type="http://schemas.openxmlformats.org/officeDocument/2006/relationships/slide" Target="slide10.xml"/><Relationship Id="rId2" Type="http://schemas.openxmlformats.org/officeDocument/2006/relationships/slideLayout" Target="../slideLayouts/slideLayout14.xml"/><Relationship Id="rId16" Type="http://schemas.openxmlformats.org/officeDocument/2006/relationships/slide" Target="slide1.xml"/><Relationship Id="rId20" Type="http://schemas.openxmlformats.org/officeDocument/2006/relationships/slide" Target="slide5.xml"/><Relationship Id="rId1" Type="http://schemas.openxmlformats.org/officeDocument/2006/relationships/video" Target="https://www.youtube.com/watch?v=hXm-LK1Dw-w" TargetMode="Externa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slide" Target="slide9.xml"/><Relationship Id="rId5" Type="http://schemas.openxmlformats.org/officeDocument/2006/relationships/hyperlink" Target="mailto:tcs.uk@gac.com" TargetMode="External"/><Relationship Id="rId15" Type="http://schemas.openxmlformats.org/officeDocument/2006/relationships/image" Target="../media/image53.svg"/><Relationship Id="rId23" Type="http://schemas.openxmlformats.org/officeDocument/2006/relationships/slide" Target="slide8.xml"/><Relationship Id="rId10" Type="http://schemas.openxmlformats.org/officeDocument/2006/relationships/image" Target="../media/image48.png"/><Relationship Id="rId19" Type="http://schemas.openxmlformats.org/officeDocument/2006/relationships/slide" Target="slide4.xml"/><Relationship Id="rId4" Type="http://schemas.openxmlformats.org/officeDocument/2006/relationships/image" Target="../media/image3.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slide" Target="slide7.xml"/><Relationship Id="rId27"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hyperlink" Target="mailto:uk@gac.com" TargetMode="External"/><Relationship Id="rId18" Type="http://schemas.openxmlformats.org/officeDocument/2006/relationships/slide" Target="slide5.xml"/><Relationship Id="rId3" Type="http://schemas.openxmlformats.org/officeDocument/2006/relationships/image" Target="../media/image54.jpeg"/><Relationship Id="rId21" Type="http://schemas.openxmlformats.org/officeDocument/2006/relationships/slide" Target="slide8.xml"/><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slide" Target="slide4.xml"/><Relationship Id="rId25" Type="http://schemas.openxmlformats.org/officeDocument/2006/relationships/slide" Target="slide12.xml"/><Relationship Id="rId2" Type="http://schemas.openxmlformats.org/officeDocument/2006/relationships/image" Target="../media/image3.png"/><Relationship Id="rId16" Type="http://schemas.openxmlformats.org/officeDocument/2006/relationships/slide" Target="slide3.xml"/><Relationship Id="rId20"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slide" Target="slide11.xml"/><Relationship Id="rId5" Type="http://schemas.openxmlformats.org/officeDocument/2006/relationships/image" Target="../media/image56.png"/><Relationship Id="rId15" Type="http://schemas.openxmlformats.org/officeDocument/2006/relationships/slide" Target="slide2.xml"/><Relationship Id="rId23" Type="http://schemas.openxmlformats.org/officeDocument/2006/relationships/slide" Target="slide10.xml"/><Relationship Id="rId10" Type="http://schemas.openxmlformats.org/officeDocument/2006/relationships/image" Target="../media/image61.png"/><Relationship Id="rId19" Type="http://schemas.openxmlformats.org/officeDocument/2006/relationships/slide" Target="slide6.xml"/><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slide" Target="slide1.xml"/><Relationship Id="rId22" Type="http://schemas.openxmlformats.org/officeDocument/2006/relationships/slide" Target="slide9.xml"/></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slide" Target="slide4.xml"/><Relationship Id="rId18" Type="http://schemas.openxmlformats.org/officeDocument/2006/relationships/slide" Target="slide9.xml"/><Relationship Id="rId3" Type="http://schemas.openxmlformats.org/officeDocument/2006/relationships/hyperlink" Target="mailto:uk@gac.com" TargetMode="External"/><Relationship Id="rId21" Type="http://schemas.openxmlformats.org/officeDocument/2006/relationships/slide" Target="slide12.xml"/><Relationship Id="rId7" Type="http://schemas.openxmlformats.org/officeDocument/2006/relationships/image" Target="../media/image67.svg"/><Relationship Id="rId12" Type="http://schemas.openxmlformats.org/officeDocument/2006/relationships/slide" Target="slide3.xml"/><Relationship Id="rId17" Type="http://schemas.openxmlformats.org/officeDocument/2006/relationships/slide" Target="slide8.xml"/><Relationship Id="rId2" Type="http://schemas.openxmlformats.org/officeDocument/2006/relationships/image" Target="../media/image64.png"/><Relationship Id="rId16" Type="http://schemas.openxmlformats.org/officeDocument/2006/relationships/slide" Target="slide7.xml"/><Relationship Id="rId20" Type="http://schemas.openxmlformats.org/officeDocument/2006/relationships/slide" Target="slide11.xml"/><Relationship Id="rId1" Type="http://schemas.openxmlformats.org/officeDocument/2006/relationships/slideLayout" Target="../slideLayouts/slideLayout14.xml"/><Relationship Id="rId6" Type="http://schemas.openxmlformats.org/officeDocument/2006/relationships/image" Target="../media/image66.png"/><Relationship Id="rId11" Type="http://schemas.openxmlformats.org/officeDocument/2006/relationships/slide" Target="slide2.xml"/><Relationship Id="rId5" Type="http://schemas.openxmlformats.org/officeDocument/2006/relationships/image" Target="../media/image3.png"/><Relationship Id="rId15" Type="http://schemas.openxmlformats.org/officeDocument/2006/relationships/slide" Target="slide6.xml"/><Relationship Id="rId10" Type="http://schemas.openxmlformats.org/officeDocument/2006/relationships/slide" Target="slide1.xml"/><Relationship Id="rId19" Type="http://schemas.openxmlformats.org/officeDocument/2006/relationships/slide" Target="slide10.xml"/><Relationship Id="rId4" Type="http://schemas.openxmlformats.org/officeDocument/2006/relationships/image" Target="../media/image65.jpeg"/><Relationship Id="rId9" Type="http://schemas.openxmlformats.org/officeDocument/2006/relationships/image" Target="../media/image69.svg"/><Relationship Id="rId1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6.xml"/><Relationship Id="rId18" Type="http://schemas.openxmlformats.org/officeDocument/2006/relationships/slide" Target="slide11.xml"/><Relationship Id="rId3" Type="http://schemas.openxmlformats.org/officeDocument/2006/relationships/image" Target="../media/image3.png"/><Relationship Id="rId7" Type="http://schemas.openxmlformats.org/officeDocument/2006/relationships/image" Target="../media/image74.png"/><Relationship Id="rId12" Type="http://schemas.openxmlformats.org/officeDocument/2006/relationships/slide" Target="slide5.xml"/><Relationship Id="rId17" Type="http://schemas.openxmlformats.org/officeDocument/2006/relationships/slide" Target="slide10.xml"/><Relationship Id="rId2" Type="http://schemas.openxmlformats.org/officeDocument/2006/relationships/image" Target="../media/image70.jpeg"/><Relationship Id="rId16" Type="http://schemas.openxmlformats.org/officeDocument/2006/relationships/slide" Target="slide9.xml"/><Relationship Id="rId1" Type="http://schemas.openxmlformats.org/officeDocument/2006/relationships/slideLayout" Target="../slideLayouts/slideLayout14.xml"/><Relationship Id="rId6" Type="http://schemas.openxmlformats.org/officeDocument/2006/relationships/image" Target="../media/image73.png"/><Relationship Id="rId11" Type="http://schemas.openxmlformats.org/officeDocument/2006/relationships/slide" Target="slide4.xml"/><Relationship Id="rId5" Type="http://schemas.openxmlformats.org/officeDocument/2006/relationships/image" Target="../media/image72.png"/><Relationship Id="rId15" Type="http://schemas.openxmlformats.org/officeDocument/2006/relationships/slide" Target="slide8.xml"/><Relationship Id="rId10" Type="http://schemas.openxmlformats.org/officeDocument/2006/relationships/slide" Target="slide3.xml"/><Relationship Id="rId19" Type="http://schemas.openxmlformats.org/officeDocument/2006/relationships/slide" Target="slide12.xml"/><Relationship Id="rId4" Type="http://schemas.openxmlformats.org/officeDocument/2006/relationships/image" Target="../media/image71.png"/><Relationship Id="rId9" Type="http://schemas.openxmlformats.org/officeDocument/2006/relationships/slide" Target="slide2.xml"/><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C7018A8B-FB36-C2D9-CD2E-A3447E896CEA}"/>
              </a:ext>
            </a:extLst>
          </p:cNvPr>
          <p:cNvSpPr/>
          <p:nvPr/>
        </p:nvSpPr>
        <p:spPr>
          <a:xfrm>
            <a:off x="1015959" y="5697006"/>
            <a:ext cx="2428319" cy="238447"/>
          </a:xfrm>
          <a:custGeom>
            <a:avLst/>
            <a:gdLst/>
            <a:ahLst/>
            <a:cxnLst/>
            <a:rect l="l" t="t" r="r" b="b"/>
            <a:pathLst>
              <a:path w="2428319" h="238447">
                <a:moveTo>
                  <a:pt x="0" y="0"/>
                </a:moveTo>
                <a:lnTo>
                  <a:pt x="2428319" y="0"/>
                </a:lnTo>
                <a:lnTo>
                  <a:pt x="2428319" y="238446"/>
                </a:lnTo>
                <a:lnTo>
                  <a:pt x="0" y="238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Aptos" panose="020B0004020202020204" pitchFamily="34" charset="0"/>
            </a:endParaRPr>
          </a:p>
        </p:txBody>
      </p:sp>
      <p:grpSp>
        <p:nvGrpSpPr>
          <p:cNvPr id="7" name="Group 3">
            <a:extLst>
              <a:ext uri="{FF2B5EF4-FFF2-40B4-BE49-F238E27FC236}">
                <a16:creationId xmlns:a16="http://schemas.microsoft.com/office/drawing/2014/main" id="{B0070B44-B439-C335-46A7-557BD28AD43A}"/>
              </a:ext>
            </a:extLst>
          </p:cNvPr>
          <p:cNvGrpSpPr/>
          <p:nvPr/>
        </p:nvGrpSpPr>
        <p:grpSpPr>
          <a:xfrm>
            <a:off x="0" y="0"/>
            <a:ext cx="18288000" cy="5697006"/>
            <a:chOff x="0" y="0"/>
            <a:chExt cx="2833290" cy="882615"/>
          </a:xfrm>
        </p:grpSpPr>
        <p:sp>
          <p:nvSpPr>
            <p:cNvPr id="8" name="Freeform 4" descr="A flag with a logo on it  AI-generated content may be incorrect.">
              <a:extLst>
                <a:ext uri="{FF2B5EF4-FFF2-40B4-BE49-F238E27FC236}">
                  <a16:creationId xmlns:a16="http://schemas.microsoft.com/office/drawing/2014/main" id="{15B5CA93-6450-8431-2A18-0638704935D2}"/>
                </a:ext>
              </a:extLst>
            </p:cNvPr>
            <p:cNvSpPr/>
            <p:nvPr/>
          </p:nvSpPr>
          <p:spPr>
            <a:xfrm>
              <a:off x="0" y="0"/>
              <a:ext cx="2833290" cy="882615"/>
            </a:xfrm>
            <a:custGeom>
              <a:avLst/>
              <a:gdLst/>
              <a:ahLst/>
              <a:cxnLst/>
              <a:rect l="l" t="t" r="r" b="b"/>
              <a:pathLst>
                <a:path w="2833290" h="882615">
                  <a:moveTo>
                    <a:pt x="0" y="0"/>
                  </a:moveTo>
                  <a:lnTo>
                    <a:pt x="2833290" y="0"/>
                  </a:lnTo>
                  <a:lnTo>
                    <a:pt x="2833290" y="882615"/>
                  </a:lnTo>
                  <a:lnTo>
                    <a:pt x="0" y="882615"/>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grpSp>
      <p:sp>
        <p:nvSpPr>
          <p:cNvPr id="11" name="Freeform 7">
            <a:hlinkClick r:id="rId5" tooltip="https://www.gac.com/united-kingdom/"/>
            <a:extLst>
              <a:ext uri="{FF2B5EF4-FFF2-40B4-BE49-F238E27FC236}">
                <a16:creationId xmlns:a16="http://schemas.microsoft.com/office/drawing/2014/main" id="{34F77495-7016-CA15-BF33-701C3CAD05C1}"/>
              </a:ext>
            </a:extLst>
          </p:cNvPr>
          <p:cNvSpPr/>
          <p:nvPr/>
        </p:nvSpPr>
        <p:spPr>
          <a:xfrm>
            <a:off x="2133278" y="8789239"/>
            <a:ext cx="467084" cy="467084"/>
          </a:xfrm>
          <a:custGeom>
            <a:avLst/>
            <a:gdLst/>
            <a:ahLst/>
            <a:cxnLst/>
            <a:rect l="l" t="t" r="r" b="b"/>
            <a:pathLst>
              <a:path w="467084" h="467084">
                <a:moveTo>
                  <a:pt x="0" y="0"/>
                </a:moveTo>
                <a:lnTo>
                  <a:pt x="467084" y="0"/>
                </a:lnTo>
                <a:lnTo>
                  <a:pt x="467084" y="467084"/>
                </a:lnTo>
                <a:lnTo>
                  <a:pt x="0" y="467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latin typeface="Aptos" panose="020B0004020202020204" pitchFamily="34" charset="0"/>
            </a:endParaRPr>
          </a:p>
        </p:txBody>
      </p:sp>
      <p:sp>
        <p:nvSpPr>
          <p:cNvPr id="12" name="Freeform 8">
            <a:hlinkClick r:id="rId8" tooltip="https://www.linkedin.com/company/gac-services-uk-ltd/"/>
            <a:extLst>
              <a:ext uri="{FF2B5EF4-FFF2-40B4-BE49-F238E27FC236}">
                <a16:creationId xmlns:a16="http://schemas.microsoft.com/office/drawing/2014/main" id="{FF17F4D1-6BFA-F983-B652-C6D519A2C5E6}"/>
              </a:ext>
            </a:extLst>
          </p:cNvPr>
          <p:cNvSpPr/>
          <p:nvPr/>
        </p:nvSpPr>
        <p:spPr>
          <a:xfrm>
            <a:off x="2809912" y="8789239"/>
            <a:ext cx="422512" cy="422512"/>
          </a:xfrm>
          <a:custGeom>
            <a:avLst/>
            <a:gdLst/>
            <a:ahLst/>
            <a:cxnLst/>
            <a:rect l="l" t="t" r="r" b="b"/>
            <a:pathLst>
              <a:path w="422512" h="422512">
                <a:moveTo>
                  <a:pt x="0" y="0"/>
                </a:moveTo>
                <a:lnTo>
                  <a:pt x="422512" y="0"/>
                </a:lnTo>
                <a:lnTo>
                  <a:pt x="422512" y="422512"/>
                </a:lnTo>
                <a:lnTo>
                  <a:pt x="0" y="4225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latin typeface="Aptos" panose="020B0004020202020204" pitchFamily="34" charset="0"/>
            </a:endParaRPr>
          </a:p>
        </p:txBody>
      </p:sp>
      <p:sp>
        <p:nvSpPr>
          <p:cNvPr id="13" name="Freeform 9">
            <a:hlinkClick r:id="rId11" tooltip="mailto:uk@gac.com"/>
            <a:extLst>
              <a:ext uri="{FF2B5EF4-FFF2-40B4-BE49-F238E27FC236}">
                <a16:creationId xmlns:a16="http://schemas.microsoft.com/office/drawing/2014/main" id="{350C5711-678C-FEE3-1980-E4EAAD0D3B32}"/>
              </a:ext>
            </a:extLst>
          </p:cNvPr>
          <p:cNvSpPr/>
          <p:nvPr/>
        </p:nvSpPr>
        <p:spPr>
          <a:xfrm>
            <a:off x="1346573" y="8813956"/>
            <a:ext cx="577154" cy="417650"/>
          </a:xfrm>
          <a:custGeom>
            <a:avLst/>
            <a:gdLst/>
            <a:ahLst/>
            <a:cxnLst/>
            <a:rect l="l" t="t" r="r" b="b"/>
            <a:pathLst>
              <a:path w="577154" h="417650">
                <a:moveTo>
                  <a:pt x="0" y="0"/>
                </a:moveTo>
                <a:lnTo>
                  <a:pt x="577155" y="0"/>
                </a:lnTo>
                <a:lnTo>
                  <a:pt x="577155" y="417650"/>
                </a:lnTo>
                <a:lnTo>
                  <a:pt x="0" y="4176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latin typeface="Aptos" panose="020B0004020202020204" pitchFamily="34" charset="0"/>
            </a:endParaRPr>
          </a:p>
        </p:txBody>
      </p:sp>
      <p:sp>
        <p:nvSpPr>
          <p:cNvPr id="14" name="TextBox 10">
            <a:extLst>
              <a:ext uri="{FF2B5EF4-FFF2-40B4-BE49-F238E27FC236}">
                <a16:creationId xmlns:a16="http://schemas.microsoft.com/office/drawing/2014/main" id="{1FE32C34-FDE2-77D6-F635-380CF143E28E}"/>
              </a:ext>
            </a:extLst>
          </p:cNvPr>
          <p:cNvSpPr txBox="1"/>
          <p:nvPr/>
        </p:nvSpPr>
        <p:spPr>
          <a:xfrm>
            <a:off x="1341446" y="5814867"/>
            <a:ext cx="6017083" cy="1438342"/>
          </a:xfrm>
          <a:prstGeom prst="rect">
            <a:avLst/>
          </a:prstGeom>
        </p:spPr>
        <p:txBody>
          <a:bodyPr lIns="0" tIns="0" rIns="0" bIns="0" rtlCol="0" anchor="t">
            <a:spAutoFit/>
          </a:bodyPr>
          <a:lstStyle/>
          <a:p>
            <a:pPr algn="l">
              <a:lnSpc>
                <a:spcPts val="12000"/>
              </a:lnSpc>
            </a:pPr>
            <a:r>
              <a:rPr lang="en-US" sz="8000" b="1" dirty="0">
                <a:solidFill>
                  <a:srgbClr val="FFFFFF"/>
                </a:solidFill>
                <a:latin typeface="Aptos" panose="020B0004020202020204" pitchFamily="34" charset="0"/>
                <a:ea typeface="Dax Offc Bold"/>
                <a:cs typeface="Dax Offc Bold"/>
                <a:sym typeface="Dax Offc Bold"/>
              </a:rPr>
              <a:t>GAC UK</a:t>
            </a:r>
          </a:p>
        </p:txBody>
      </p:sp>
      <p:sp>
        <p:nvSpPr>
          <p:cNvPr id="15" name="TextBox 11">
            <a:extLst>
              <a:ext uri="{FF2B5EF4-FFF2-40B4-BE49-F238E27FC236}">
                <a16:creationId xmlns:a16="http://schemas.microsoft.com/office/drawing/2014/main" id="{34F6C6D0-46D3-A05F-BA51-2BEAC184B74C}"/>
              </a:ext>
            </a:extLst>
          </p:cNvPr>
          <p:cNvSpPr txBox="1"/>
          <p:nvPr/>
        </p:nvSpPr>
        <p:spPr>
          <a:xfrm>
            <a:off x="1341446" y="7300766"/>
            <a:ext cx="11202664" cy="595612"/>
          </a:xfrm>
          <a:prstGeom prst="rect">
            <a:avLst/>
          </a:prstGeom>
        </p:spPr>
        <p:txBody>
          <a:bodyPr lIns="0" tIns="0" rIns="0" bIns="0" rtlCol="0" anchor="t">
            <a:spAutoFit/>
          </a:bodyPr>
          <a:lstStyle/>
          <a:p>
            <a:pPr algn="l">
              <a:lnSpc>
                <a:spcPts val="4900"/>
              </a:lnSpc>
            </a:pPr>
            <a:r>
              <a:rPr lang="en-US" sz="3500">
                <a:solidFill>
                  <a:srgbClr val="FFFFFF"/>
                </a:solidFill>
                <a:latin typeface="Aptos" panose="020B0004020202020204" pitchFamily="34" charset="0"/>
                <a:ea typeface="Dax Offc"/>
                <a:cs typeface="Dax Offc"/>
                <a:sym typeface="Dax Offc"/>
              </a:rPr>
              <a:t>Discover our world of logistics services</a:t>
            </a:r>
          </a:p>
        </p:txBody>
      </p:sp>
    </p:spTree>
    <p:extLst>
      <p:ext uri="{BB962C8B-B14F-4D97-AF65-F5344CB8AC3E}">
        <p14:creationId xmlns:p14="http://schemas.microsoft.com/office/powerpoint/2010/main" val="198663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339705" y="4097088"/>
            <a:ext cx="10199790" cy="1444077"/>
            <a:chOff x="0" y="0"/>
            <a:chExt cx="2686364" cy="380333"/>
          </a:xfrm>
        </p:grpSpPr>
        <p:sp>
          <p:nvSpPr>
            <p:cNvPr id="4" name="Freeform 4"/>
            <p:cNvSpPr/>
            <p:nvPr/>
          </p:nvSpPr>
          <p:spPr>
            <a:xfrm>
              <a:off x="0" y="0"/>
              <a:ext cx="2686364" cy="380333"/>
            </a:xfrm>
            <a:custGeom>
              <a:avLst/>
              <a:gdLst/>
              <a:ahLst/>
              <a:cxnLst/>
              <a:rect l="l" t="t" r="r" b="b"/>
              <a:pathLst>
                <a:path w="2686364" h="380333">
                  <a:moveTo>
                    <a:pt x="0" y="0"/>
                  </a:moveTo>
                  <a:lnTo>
                    <a:pt x="2686364" y="0"/>
                  </a:lnTo>
                  <a:lnTo>
                    <a:pt x="2686364" y="380333"/>
                  </a:lnTo>
                  <a:lnTo>
                    <a:pt x="0" y="380333"/>
                  </a:lnTo>
                  <a:close/>
                </a:path>
              </a:pathLst>
            </a:custGeom>
            <a:solidFill>
              <a:srgbClr val="E3F6FF"/>
            </a:solidFill>
          </p:spPr>
          <p:txBody>
            <a:bodyPr/>
            <a:lstStyle/>
            <a:p>
              <a:endParaRPr lang="en-GB">
                <a:latin typeface="Aptos" panose="020B0004020202020204" pitchFamily="34" charset="0"/>
              </a:endParaRPr>
            </a:p>
          </p:txBody>
        </p:sp>
        <p:sp>
          <p:nvSpPr>
            <p:cNvPr id="5" name="TextBox 5"/>
            <p:cNvSpPr txBox="1"/>
            <p:nvPr/>
          </p:nvSpPr>
          <p:spPr>
            <a:xfrm>
              <a:off x="0" y="-66675"/>
              <a:ext cx="2686364" cy="447008"/>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sp>
        <p:nvSpPr>
          <p:cNvPr id="6" name="Freeform 6"/>
          <p:cNvSpPr/>
          <p:nvPr/>
        </p:nvSpPr>
        <p:spPr>
          <a:xfrm>
            <a:off x="12285333" y="1918367"/>
            <a:ext cx="6049274" cy="8129410"/>
          </a:xfrm>
          <a:custGeom>
            <a:avLst/>
            <a:gdLst/>
            <a:ahLst/>
            <a:cxnLst/>
            <a:rect l="l" t="t" r="r" b="b"/>
            <a:pathLst>
              <a:path w="6049274" h="8129410">
                <a:moveTo>
                  <a:pt x="0" y="0"/>
                </a:moveTo>
                <a:lnTo>
                  <a:pt x="6049274" y="0"/>
                </a:lnTo>
                <a:lnTo>
                  <a:pt x="6049274" y="8129410"/>
                </a:lnTo>
                <a:lnTo>
                  <a:pt x="0" y="812941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grpSp>
        <p:nvGrpSpPr>
          <p:cNvPr id="7" name="Group 7"/>
          <p:cNvGrpSpPr/>
          <p:nvPr/>
        </p:nvGrpSpPr>
        <p:grpSpPr>
          <a:xfrm>
            <a:off x="16744787" y="685216"/>
            <a:ext cx="808274" cy="686969"/>
            <a:chOff x="0" y="0"/>
            <a:chExt cx="1077699" cy="915959"/>
          </a:xfrm>
        </p:grpSpPr>
        <p:sp>
          <p:nvSpPr>
            <p:cNvPr id="8" name="Freeform 8"/>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3"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9" name="Group 9"/>
          <p:cNvGrpSpPr/>
          <p:nvPr/>
        </p:nvGrpSpPr>
        <p:grpSpPr>
          <a:xfrm>
            <a:off x="0" y="9982364"/>
            <a:ext cx="18288000" cy="324360"/>
            <a:chOff x="0" y="0"/>
            <a:chExt cx="4816592" cy="85428"/>
          </a:xfrm>
        </p:grpSpPr>
        <p:sp>
          <p:nvSpPr>
            <p:cNvPr id="10" name="Freeform 10"/>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1" name="TextBox 11"/>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2" name="Group 12"/>
          <p:cNvGrpSpPr>
            <a:grpSpLocks noChangeAspect="1"/>
          </p:cNvGrpSpPr>
          <p:nvPr/>
        </p:nvGrpSpPr>
        <p:grpSpPr>
          <a:xfrm rot="-303489">
            <a:off x="15396023" y="9852660"/>
            <a:ext cx="3411317" cy="576282"/>
            <a:chOff x="0" y="0"/>
            <a:chExt cx="13716000" cy="2317077"/>
          </a:xfrm>
        </p:grpSpPr>
        <p:sp>
          <p:nvSpPr>
            <p:cNvPr id="13" name="Freeform 13"/>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grpSp>
        <p:nvGrpSpPr>
          <p:cNvPr id="14" name="Group 14"/>
          <p:cNvGrpSpPr/>
          <p:nvPr/>
        </p:nvGrpSpPr>
        <p:grpSpPr>
          <a:xfrm>
            <a:off x="1248870" y="6531203"/>
            <a:ext cx="3130457" cy="2894622"/>
            <a:chOff x="0" y="0"/>
            <a:chExt cx="824482" cy="762370"/>
          </a:xfrm>
        </p:grpSpPr>
        <p:sp>
          <p:nvSpPr>
            <p:cNvPr id="15" name="Freeform 15"/>
            <p:cNvSpPr/>
            <p:nvPr/>
          </p:nvSpPr>
          <p:spPr>
            <a:xfrm>
              <a:off x="0" y="0"/>
              <a:ext cx="824482" cy="762370"/>
            </a:xfrm>
            <a:custGeom>
              <a:avLst/>
              <a:gdLst/>
              <a:ahLst/>
              <a:cxnLst/>
              <a:rect l="l" t="t" r="r" b="b"/>
              <a:pathLst>
                <a:path w="824482" h="762370">
                  <a:moveTo>
                    <a:pt x="0" y="0"/>
                  </a:moveTo>
                  <a:lnTo>
                    <a:pt x="824482" y="0"/>
                  </a:lnTo>
                  <a:lnTo>
                    <a:pt x="824482" y="762370"/>
                  </a:lnTo>
                  <a:lnTo>
                    <a:pt x="0" y="762370"/>
                  </a:lnTo>
                  <a:close/>
                </a:path>
              </a:pathLst>
            </a:custGeom>
            <a:solidFill>
              <a:srgbClr val="E3F6FF"/>
            </a:solidFill>
          </p:spPr>
          <p:txBody>
            <a:bodyPr/>
            <a:lstStyle/>
            <a:p>
              <a:endParaRPr lang="en-GB">
                <a:latin typeface="Aptos" panose="020B0004020202020204" pitchFamily="34" charset="0"/>
              </a:endParaRPr>
            </a:p>
          </p:txBody>
        </p:sp>
        <p:sp>
          <p:nvSpPr>
            <p:cNvPr id="16" name="TextBox 16"/>
            <p:cNvSpPr txBox="1"/>
            <p:nvPr/>
          </p:nvSpPr>
          <p:spPr>
            <a:xfrm>
              <a:off x="0" y="-66675"/>
              <a:ext cx="824482" cy="829045"/>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grpSp>
        <p:nvGrpSpPr>
          <p:cNvPr id="17" name="Group 17"/>
          <p:cNvGrpSpPr/>
          <p:nvPr/>
        </p:nvGrpSpPr>
        <p:grpSpPr>
          <a:xfrm>
            <a:off x="9154877" y="6531203"/>
            <a:ext cx="3130457" cy="2894622"/>
            <a:chOff x="0" y="0"/>
            <a:chExt cx="824482" cy="762370"/>
          </a:xfrm>
        </p:grpSpPr>
        <p:sp>
          <p:nvSpPr>
            <p:cNvPr id="18" name="Freeform 18"/>
            <p:cNvSpPr/>
            <p:nvPr/>
          </p:nvSpPr>
          <p:spPr>
            <a:xfrm>
              <a:off x="0" y="0"/>
              <a:ext cx="824482" cy="762370"/>
            </a:xfrm>
            <a:custGeom>
              <a:avLst/>
              <a:gdLst/>
              <a:ahLst/>
              <a:cxnLst/>
              <a:rect l="l" t="t" r="r" b="b"/>
              <a:pathLst>
                <a:path w="824482" h="762370">
                  <a:moveTo>
                    <a:pt x="0" y="0"/>
                  </a:moveTo>
                  <a:lnTo>
                    <a:pt x="824482" y="0"/>
                  </a:lnTo>
                  <a:lnTo>
                    <a:pt x="824482" y="762370"/>
                  </a:lnTo>
                  <a:lnTo>
                    <a:pt x="0" y="762370"/>
                  </a:lnTo>
                  <a:close/>
                </a:path>
              </a:pathLst>
            </a:custGeom>
            <a:solidFill>
              <a:srgbClr val="E3F6FF"/>
            </a:solidFill>
          </p:spPr>
          <p:txBody>
            <a:bodyPr/>
            <a:lstStyle/>
            <a:p>
              <a:endParaRPr lang="en-GB">
                <a:latin typeface="Aptos" panose="020B0004020202020204" pitchFamily="34" charset="0"/>
              </a:endParaRPr>
            </a:p>
          </p:txBody>
        </p:sp>
        <p:sp>
          <p:nvSpPr>
            <p:cNvPr id="19" name="TextBox 19"/>
            <p:cNvSpPr txBox="1"/>
            <p:nvPr/>
          </p:nvSpPr>
          <p:spPr>
            <a:xfrm>
              <a:off x="0" y="-66675"/>
              <a:ext cx="824482" cy="829045"/>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grpSp>
        <p:nvGrpSpPr>
          <p:cNvPr id="20" name="Group 20"/>
          <p:cNvGrpSpPr/>
          <p:nvPr/>
        </p:nvGrpSpPr>
        <p:grpSpPr>
          <a:xfrm>
            <a:off x="5201873" y="6531203"/>
            <a:ext cx="3130457" cy="2894622"/>
            <a:chOff x="0" y="0"/>
            <a:chExt cx="824482" cy="762370"/>
          </a:xfrm>
        </p:grpSpPr>
        <p:sp>
          <p:nvSpPr>
            <p:cNvPr id="21" name="Freeform 21"/>
            <p:cNvSpPr/>
            <p:nvPr/>
          </p:nvSpPr>
          <p:spPr>
            <a:xfrm>
              <a:off x="0" y="0"/>
              <a:ext cx="824482" cy="762370"/>
            </a:xfrm>
            <a:custGeom>
              <a:avLst/>
              <a:gdLst/>
              <a:ahLst/>
              <a:cxnLst/>
              <a:rect l="l" t="t" r="r" b="b"/>
              <a:pathLst>
                <a:path w="824482" h="762370">
                  <a:moveTo>
                    <a:pt x="0" y="0"/>
                  </a:moveTo>
                  <a:lnTo>
                    <a:pt x="824482" y="0"/>
                  </a:lnTo>
                  <a:lnTo>
                    <a:pt x="824482" y="762370"/>
                  </a:lnTo>
                  <a:lnTo>
                    <a:pt x="0" y="762370"/>
                  </a:lnTo>
                  <a:close/>
                </a:path>
              </a:pathLst>
            </a:custGeom>
            <a:solidFill>
              <a:srgbClr val="E3F6FF"/>
            </a:solidFill>
          </p:spPr>
          <p:txBody>
            <a:bodyPr/>
            <a:lstStyle/>
            <a:p>
              <a:endParaRPr lang="en-GB">
                <a:latin typeface="Aptos" panose="020B0004020202020204" pitchFamily="34" charset="0"/>
              </a:endParaRPr>
            </a:p>
          </p:txBody>
        </p:sp>
        <p:sp>
          <p:nvSpPr>
            <p:cNvPr id="22" name="TextBox 22"/>
            <p:cNvSpPr txBox="1"/>
            <p:nvPr/>
          </p:nvSpPr>
          <p:spPr>
            <a:xfrm>
              <a:off x="0" y="-66675"/>
              <a:ext cx="824482" cy="829045"/>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sp>
        <p:nvSpPr>
          <p:cNvPr id="23" name="Freeform 23"/>
          <p:cNvSpPr/>
          <p:nvPr/>
        </p:nvSpPr>
        <p:spPr>
          <a:xfrm>
            <a:off x="1308417" y="5874539"/>
            <a:ext cx="526568" cy="622237"/>
          </a:xfrm>
          <a:custGeom>
            <a:avLst/>
            <a:gdLst/>
            <a:ahLst/>
            <a:cxnLst/>
            <a:rect l="l" t="t" r="r" b="b"/>
            <a:pathLst>
              <a:path w="526568" h="622237">
                <a:moveTo>
                  <a:pt x="0" y="0"/>
                </a:moveTo>
                <a:lnTo>
                  <a:pt x="526568" y="0"/>
                </a:lnTo>
                <a:lnTo>
                  <a:pt x="526568" y="622237"/>
                </a:lnTo>
                <a:lnTo>
                  <a:pt x="0" y="6222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latin typeface="Aptos" panose="020B0004020202020204" pitchFamily="34" charset="0"/>
            </a:endParaRPr>
          </a:p>
        </p:txBody>
      </p:sp>
      <p:sp>
        <p:nvSpPr>
          <p:cNvPr id="24" name="Freeform 24"/>
          <p:cNvSpPr/>
          <p:nvPr/>
        </p:nvSpPr>
        <p:spPr>
          <a:xfrm>
            <a:off x="5265321" y="5874539"/>
            <a:ext cx="622237" cy="622237"/>
          </a:xfrm>
          <a:custGeom>
            <a:avLst/>
            <a:gdLst/>
            <a:ahLst/>
            <a:cxnLst/>
            <a:rect l="l" t="t" r="r" b="b"/>
            <a:pathLst>
              <a:path w="622237" h="622237">
                <a:moveTo>
                  <a:pt x="0" y="0"/>
                </a:moveTo>
                <a:lnTo>
                  <a:pt x="622237" y="0"/>
                </a:lnTo>
                <a:lnTo>
                  <a:pt x="622237" y="622237"/>
                </a:lnTo>
                <a:lnTo>
                  <a:pt x="0" y="622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latin typeface="Aptos" panose="020B0004020202020204" pitchFamily="34" charset="0"/>
            </a:endParaRPr>
          </a:p>
        </p:txBody>
      </p:sp>
      <p:sp>
        <p:nvSpPr>
          <p:cNvPr id="25" name="Freeform 25"/>
          <p:cNvSpPr/>
          <p:nvPr/>
        </p:nvSpPr>
        <p:spPr>
          <a:xfrm>
            <a:off x="9424985" y="5874539"/>
            <a:ext cx="666438" cy="622286"/>
          </a:xfrm>
          <a:custGeom>
            <a:avLst/>
            <a:gdLst/>
            <a:ahLst/>
            <a:cxnLst/>
            <a:rect l="l" t="t" r="r" b="b"/>
            <a:pathLst>
              <a:path w="666438" h="622286">
                <a:moveTo>
                  <a:pt x="0" y="0"/>
                </a:moveTo>
                <a:lnTo>
                  <a:pt x="666438" y="0"/>
                </a:lnTo>
                <a:lnTo>
                  <a:pt x="666438" y="622287"/>
                </a:lnTo>
                <a:lnTo>
                  <a:pt x="0" y="622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latin typeface="Aptos" panose="020B0004020202020204" pitchFamily="34" charset="0"/>
            </a:endParaRPr>
          </a:p>
        </p:txBody>
      </p:sp>
      <p:sp>
        <p:nvSpPr>
          <p:cNvPr id="27" name="TextBox 27"/>
          <p:cNvSpPr txBox="1"/>
          <p:nvPr/>
        </p:nvSpPr>
        <p:spPr>
          <a:xfrm>
            <a:off x="1260747" y="3030288"/>
            <a:ext cx="11845421" cy="736035"/>
          </a:xfrm>
          <a:prstGeom prst="rect">
            <a:avLst/>
          </a:prstGeom>
        </p:spPr>
        <p:txBody>
          <a:bodyPr lIns="0" tIns="0" rIns="0" bIns="0" rtlCol="0" anchor="t">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Good QHSSE management is essential to the </a:t>
            </a:r>
            <a:r>
              <a:rPr lang="en-US" sz="2400" b="1" dirty="0">
                <a:solidFill>
                  <a:srgbClr val="00447C"/>
                </a:solidFill>
                <a:latin typeface="Aptos" panose="020B0004020202020204" pitchFamily="34" charset="0"/>
                <a:ea typeface="Dax Offc Bold"/>
                <a:cs typeface="Dax Offc Bold"/>
                <a:sym typeface="Dax Offc Bold"/>
              </a:rPr>
              <a:t>well-being of our employees, their families, customers and all GAC stakeholders</a:t>
            </a:r>
            <a:r>
              <a:rPr lang="en-US" sz="2400" dirty="0">
                <a:solidFill>
                  <a:srgbClr val="000000"/>
                </a:solidFill>
                <a:latin typeface="Aptos" panose="020B0004020202020204" pitchFamily="34" charset="0"/>
                <a:ea typeface="Dax Offc"/>
                <a:cs typeface="Dax Offc"/>
                <a:sym typeface="Dax Offc"/>
              </a:rPr>
              <a:t>.</a:t>
            </a:r>
          </a:p>
        </p:txBody>
      </p:sp>
      <p:sp>
        <p:nvSpPr>
          <p:cNvPr id="28" name="TextBox 28"/>
          <p:cNvSpPr txBox="1"/>
          <p:nvPr/>
        </p:nvSpPr>
        <p:spPr>
          <a:xfrm>
            <a:off x="9414411" y="6738639"/>
            <a:ext cx="2652109" cy="1504950"/>
          </a:xfrm>
          <a:prstGeom prst="rect">
            <a:avLst/>
          </a:prstGeom>
        </p:spPr>
        <p:txBody>
          <a:bodyPr lIns="0" tIns="0" rIns="0" bIns="0" rtlCol="0" anchor="t">
            <a:spAutoFit/>
          </a:bodyPr>
          <a:lstStyle/>
          <a:p>
            <a:pPr algn="l">
              <a:lnSpc>
                <a:spcPts val="2879"/>
              </a:lnSpc>
            </a:pPr>
            <a:r>
              <a:rPr lang="en-US" sz="2400">
                <a:solidFill>
                  <a:srgbClr val="000000"/>
                </a:solidFill>
                <a:latin typeface="Aptos" panose="020B0004020202020204" pitchFamily="34" charset="0"/>
                <a:ea typeface="Dax Offc"/>
                <a:cs typeface="Dax Offc"/>
                <a:sym typeface="Dax Offc"/>
              </a:rPr>
              <a:t>40+ IOSH trained Managers and 16 x Mental Health First Aiders </a:t>
            </a:r>
          </a:p>
        </p:txBody>
      </p:sp>
      <p:sp>
        <p:nvSpPr>
          <p:cNvPr id="29" name="Freeform 29"/>
          <p:cNvSpPr/>
          <p:nvPr/>
        </p:nvSpPr>
        <p:spPr>
          <a:xfrm>
            <a:off x="1248870" y="4305160"/>
            <a:ext cx="907388" cy="962746"/>
          </a:xfrm>
          <a:custGeom>
            <a:avLst/>
            <a:gdLst/>
            <a:ahLst/>
            <a:cxnLst/>
            <a:rect l="l" t="t" r="r" b="b"/>
            <a:pathLst>
              <a:path w="907388" h="962746">
                <a:moveTo>
                  <a:pt x="0" y="0"/>
                </a:moveTo>
                <a:lnTo>
                  <a:pt x="907388" y="0"/>
                </a:lnTo>
                <a:lnTo>
                  <a:pt x="907388" y="962746"/>
                </a:lnTo>
                <a:lnTo>
                  <a:pt x="0" y="9627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latin typeface="Aptos" panose="020B0004020202020204" pitchFamily="34" charset="0"/>
            </a:endParaRPr>
          </a:p>
        </p:txBody>
      </p:sp>
      <p:sp>
        <p:nvSpPr>
          <p:cNvPr id="30" name="TextBox 30"/>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Strong QHSSE culture</a:t>
            </a:r>
          </a:p>
        </p:txBody>
      </p:sp>
      <p:sp>
        <p:nvSpPr>
          <p:cNvPr id="31" name="TextBox 31"/>
          <p:cNvSpPr txBox="1"/>
          <p:nvPr/>
        </p:nvSpPr>
        <p:spPr>
          <a:xfrm>
            <a:off x="1475083" y="6677564"/>
            <a:ext cx="2665447" cy="2590800"/>
          </a:xfrm>
          <a:prstGeom prst="rect">
            <a:avLst/>
          </a:prstGeom>
        </p:spPr>
        <p:txBody>
          <a:bodyPr lIns="0" tIns="0" rIns="0" bIns="0" rtlCol="0" anchor="t">
            <a:spAutoFit/>
          </a:bodyPr>
          <a:lstStyle/>
          <a:p>
            <a:pPr algn="l">
              <a:lnSpc>
                <a:spcPts val="2879"/>
              </a:lnSpc>
            </a:pPr>
            <a:r>
              <a:rPr lang="en-US" sz="2400">
                <a:solidFill>
                  <a:srgbClr val="000000"/>
                </a:solidFill>
                <a:latin typeface="Aptos" panose="020B0004020202020204" pitchFamily="34" charset="0"/>
                <a:ea typeface="Dax Offc"/>
                <a:cs typeface="Dax Offc"/>
                <a:sym typeface="Dax Offc"/>
              </a:rPr>
              <a:t>GAC UK is ISO 9001:2015 Quality Management &amp; ISO 14001:2015 Environmental Management certified </a:t>
            </a:r>
          </a:p>
        </p:txBody>
      </p:sp>
      <p:sp>
        <p:nvSpPr>
          <p:cNvPr id="32" name="TextBox 32"/>
          <p:cNvSpPr txBox="1"/>
          <p:nvPr/>
        </p:nvSpPr>
        <p:spPr>
          <a:xfrm>
            <a:off x="5437711" y="6677564"/>
            <a:ext cx="2646905" cy="1504950"/>
          </a:xfrm>
          <a:prstGeom prst="rect">
            <a:avLst/>
          </a:prstGeom>
        </p:spPr>
        <p:txBody>
          <a:bodyPr lIns="0" tIns="0" rIns="0" bIns="0" rtlCol="0" anchor="t">
            <a:spAutoFit/>
          </a:bodyPr>
          <a:lstStyle/>
          <a:p>
            <a:pPr algn="l">
              <a:lnSpc>
                <a:spcPts val="2879"/>
              </a:lnSpc>
            </a:pPr>
            <a:r>
              <a:rPr lang="en-US" sz="2400">
                <a:solidFill>
                  <a:srgbClr val="000000"/>
                </a:solidFill>
                <a:latin typeface="Aptos" panose="020B0004020202020204" pitchFamily="34" charset="0"/>
                <a:ea typeface="Dax Offc"/>
                <a:cs typeface="Dax Offc"/>
                <a:sym typeface="Dax Offc"/>
              </a:rPr>
              <a:t>Stringent supplier vetting services – over 1,400 approved suppliers </a:t>
            </a:r>
          </a:p>
        </p:txBody>
      </p:sp>
      <p:sp>
        <p:nvSpPr>
          <p:cNvPr id="33" name="TextBox 33"/>
          <p:cNvSpPr txBox="1"/>
          <p:nvPr/>
        </p:nvSpPr>
        <p:spPr>
          <a:xfrm>
            <a:off x="1992777" y="5991286"/>
            <a:ext cx="2386550" cy="364139"/>
          </a:xfrm>
          <a:prstGeom prst="rect">
            <a:avLst/>
          </a:prstGeom>
        </p:spPr>
        <p:txBody>
          <a:bodyPr lIns="0" tIns="0" rIns="0" bIns="0" rtlCol="0" anchor="t">
            <a:spAutoFit/>
          </a:bodyPr>
          <a:lstStyle/>
          <a:p>
            <a:pPr algn="l">
              <a:lnSpc>
                <a:spcPts val="2879"/>
              </a:lnSpc>
            </a:pPr>
            <a:r>
              <a:rPr lang="en-US" sz="2400" b="1">
                <a:solidFill>
                  <a:srgbClr val="00447C"/>
                </a:solidFill>
                <a:latin typeface="Aptos" panose="020B0004020202020204" pitchFamily="34" charset="0"/>
                <a:ea typeface="Dax Offc Bold"/>
                <a:cs typeface="Dax Offc Bold"/>
                <a:sym typeface="Dax Offc Bold"/>
              </a:rPr>
              <a:t>We are certified</a:t>
            </a:r>
          </a:p>
        </p:txBody>
      </p:sp>
      <p:sp>
        <p:nvSpPr>
          <p:cNvPr id="34" name="TextBox 34"/>
          <p:cNvSpPr txBox="1"/>
          <p:nvPr/>
        </p:nvSpPr>
        <p:spPr>
          <a:xfrm>
            <a:off x="6049483" y="5991286"/>
            <a:ext cx="2219400" cy="364139"/>
          </a:xfrm>
          <a:prstGeom prst="rect">
            <a:avLst/>
          </a:prstGeom>
        </p:spPr>
        <p:txBody>
          <a:bodyPr lIns="0" tIns="0" rIns="0" bIns="0" rtlCol="0" anchor="t">
            <a:spAutoFit/>
          </a:bodyPr>
          <a:lstStyle/>
          <a:p>
            <a:pPr algn="l">
              <a:lnSpc>
                <a:spcPts val="2879"/>
              </a:lnSpc>
            </a:pPr>
            <a:r>
              <a:rPr lang="en-US" sz="2400" b="1">
                <a:solidFill>
                  <a:srgbClr val="00447C"/>
                </a:solidFill>
                <a:latin typeface="Aptos" panose="020B0004020202020204" pitchFamily="34" charset="0"/>
                <a:ea typeface="Dax Offc Bold"/>
                <a:cs typeface="Dax Offc Bold"/>
                <a:sym typeface="Dax Offc Bold"/>
              </a:rPr>
              <a:t>Supplier vetting</a:t>
            </a:r>
          </a:p>
        </p:txBody>
      </p:sp>
      <p:sp>
        <p:nvSpPr>
          <p:cNvPr id="35" name="TextBox 35"/>
          <p:cNvSpPr txBox="1"/>
          <p:nvPr/>
        </p:nvSpPr>
        <p:spPr>
          <a:xfrm>
            <a:off x="10253348" y="5991286"/>
            <a:ext cx="1761878" cy="364139"/>
          </a:xfrm>
          <a:prstGeom prst="rect">
            <a:avLst/>
          </a:prstGeom>
        </p:spPr>
        <p:txBody>
          <a:bodyPr lIns="0" tIns="0" rIns="0" bIns="0" rtlCol="0" anchor="t">
            <a:spAutoFit/>
          </a:bodyPr>
          <a:lstStyle/>
          <a:p>
            <a:pPr algn="l">
              <a:lnSpc>
                <a:spcPts val="2879"/>
              </a:lnSpc>
            </a:pPr>
            <a:r>
              <a:rPr lang="en-US" sz="2400" b="1">
                <a:solidFill>
                  <a:srgbClr val="00447C"/>
                </a:solidFill>
                <a:latin typeface="Aptos" panose="020B0004020202020204" pitchFamily="34" charset="0"/>
                <a:ea typeface="Dax Offc Bold"/>
                <a:cs typeface="Dax Offc Bold"/>
                <a:sym typeface="Dax Offc Bold"/>
              </a:rPr>
              <a:t>Our training</a:t>
            </a:r>
          </a:p>
        </p:txBody>
      </p:sp>
      <p:grpSp>
        <p:nvGrpSpPr>
          <p:cNvPr id="36" name="Group 36"/>
          <p:cNvGrpSpPr/>
          <p:nvPr/>
        </p:nvGrpSpPr>
        <p:grpSpPr>
          <a:xfrm>
            <a:off x="2339705" y="4097088"/>
            <a:ext cx="1524511" cy="1444077"/>
            <a:chOff x="0" y="0"/>
            <a:chExt cx="401517" cy="380333"/>
          </a:xfrm>
        </p:grpSpPr>
        <p:sp>
          <p:nvSpPr>
            <p:cNvPr id="37" name="Freeform 37"/>
            <p:cNvSpPr/>
            <p:nvPr/>
          </p:nvSpPr>
          <p:spPr>
            <a:xfrm>
              <a:off x="0" y="0"/>
              <a:ext cx="401517" cy="380333"/>
            </a:xfrm>
            <a:custGeom>
              <a:avLst/>
              <a:gdLst/>
              <a:ahLst/>
              <a:cxnLst/>
              <a:rect l="l" t="t" r="r" b="b"/>
              <a:pathLst>
                <a:path w="401517" h="380333">
                  <a:moveTo>
                    <a:pt x="0" y="0"/>
                  </a:moveTo>
                  <a:lnTo>
                    <a:pt x="401517" y="0"/>
                  </a:lnTo>
                  <a:lnTo>
                    <a:pt x="401517" y="380333"/>
                  </a:lnTo>
                  <a:lnTo>
                    <a:pt x="0" y="380333"/>
                  </a:lnTo>
                  <a:close/>
                </a:path>
              </a:pathLst>
            </a:custGeom>
            <a:solidFill>
              <a:srgbClr val="00447C"/>
            </a:solidFill>
          </p:spPr>
          <p:txBody>
            <a:bodyPr/>
            <a:lstStyle/>
            <a:p>
              <a:endParaRPr lang="en-GB">
                <a:latin typeface="Aptos" panose="020B0004020202020204" pitchFamily="34" charset="0"/>
              </a:endParaRPr>
            </a:p>
          </p:txBody>
        </p:sp>
        <p:sp>
          <p:nvSpPr>
            <p:cNvPr id="38" name="TextBox 38"/>
            <p:cNvSpPr txBox="1"/>
            <p:nvPr/>
          </p:nvSpPr>
          <p:spPr>
            <a:xfrm>
              <a:off x="0" y="-104775"/>
              <a:ext cx="401517" cy="485108"/>
            </a:xfrm>
            <a:prstGeom prst="rect">
              <a:avLst/>
            </a:prstGeom>
          </p:spPr>
          <p:txBody>
            <a:bodyPr lIns="50800" tIns="50800" rIns="50800" bIns="50800" rtlCol="0" anchor="ctr"/>
            <a:lstStyle/>
            <a:p>
              <a:pPr algn="ctr">
                <a:lnSpc>
                  <a:spcPts val="3499"/>
                </a:lnSpc>
              </a:pPr>
              <a:endParaRPr>
                <a:latin typeface="Aptos" panose="020B0004020202020204" pitchFamily="34" charset="0"/>
              </a:endParaRPr>
            </a:p>
          </p:txBody>
        </p:sp>
      </p:grpSp>
      <p:sp>
        <p:nvSpPr>
          <p:cNvPr id="39" name="TextBox 39"/>
          <p:cNvSpPr txBox="1"/>
          <p:nvPr/>
        </p:nvSpPr>
        <p:spPr>
          <a:xfrm>
            <a:off x="2531306" y="4256208"/>
            <a:ext cx="1141308" cy="1107932"/>
          </a:xfrm>
          <a:prstGeom prst="rect">
            <a:avLst/>
          </a:prstGeom>
        </p:spPr>
        <p:txBody>
          <a:bodyPr lIns="0" tIns="0" rIns="0" bIns="0" rtlCol="0" anchor="t">
            <a:spAutoFit/>
          </a:bodyPr>
          <a:lstStyle/>
          <a:p>
            <a:pPr algn="l">
              <a:lnSpc>
                <a:spcPts val="2880"/>
              </a:lnSpc>
            </a:pPr>
            <a:r>
              <a:rPr lang="en-US" sz="2400" u="sng" dirty="0">
                <a:solidFill>
                  <a:schemeClr val="bg1"/>
                </a:solidFill>
                <a:latin typeface="Aptos" panose="020B0004020202020204" pitchFamily="34" charset="0"/>
                <a:ea typeface="Dax Offc"/>
                <a:cs typeface="Dax Offc"/>
                <a:sym typeface="Dax Offc"/>
                <a:hlinkClick r:id="rId12" tooltip="https://cdn.gac.com/prod/docs/Global/Code-of-ethics.pdf">
                  <a:extLst>
                    <a:ext uri="{A12FA001-AC4F-418D-AE19-62706E023703}">
                      <ahyp:hlinkClr xmlns:ahyp="http://schemas.microsoft.com/office/drawing/2018/hyperlinkcolor" val="tx"/>
                    </a:ext>
                  </a:extLst>
                </a:hlinkClick>
              </a:rPr>
              <a:t>GAC Code of Ethics</a:t>
            </a:r>
          </a:p>
        </p:txBody>
      </p:sp>
      <p:sp>
        <p:nvSpPr>
          <p:cNvPr id="40" name="TextBox 40"/>
          <p:cNvSpPr txBox="1"/>
          <p:nvPr/>
        </p:nvSpPr>
        <p:spPr>
          <a:xfrm>
            <a:off x="4091953" y="4271479"/>
            <a:ext cx="8447542" cy="1107932"/>
          </a:xfrm>
          <a:prstGeom prst="rect">
            <a:avLst/>
          </a:prstGeom>
        </p:spPr>
        <p:txBody>
          <a:bodyPr wrap="square" lIns="0" tIns="0" rIns="0" bIns="0" rtlCol="0" anchor="t">
            <a:spAutoFit/>
          </a:bodyPr>
          <a:lstStyle/>
          <a:p>
            <a:pPr algn="l">
              <a:lnSpc>
                <a:spcPts val="2880"/>
              </a:lnSpc>
            </a:pPr>
            <a:r>
              <a:rPr lang="en-US" sz="2400" dirty="0">
                <a:solidFill>
                  <a:srgbClr val="000000"/>
                </a:solidFill>
                <a:latin typeface="Aptos" panose="020B0004020202020204" pitchFamily="34" charset="0"/>
                <a:ea typeface="Dax Offc"/>
                <a:cs typeface="Dax Offc"/>
                <a:sym typeface="Dax Offc"/>
              </a:rPr>
              <a:t>Our Code of Ethics covers how GAC people conduct themselves, it respects the law and ensures we treat customers, suppliers and colleagues honestly, fairly and with dignity.</a:t>
            </a:r>
          </a:p>
        </p:txBody>
      </p:sp>
      <p:sp>
        <p:nvSpPr>
          <p:cNvPr id="41" name="TextBox 41"/>
          <p:cNvSpPr txBox="1"/>
          <p:nvPr/>
        </p:nvSpPr>
        <p:spPr>
          <a:xfrm>
            <a:off x="1260747" y="2355918"/>
            <a:ext cx="14665053" cy="383375"/>
          </a:xfrm>
          <a:prstGeom prst="rect">
            <a:avLst/>
          </a:prstGeom>
        </p:spPr>
        <p:txBody>
          <a:bodyPr wrap="square" lIns="0" tIns="0" rIns="0" bIns="0" rtlCol="0" anchor="t">
            <a:spAutoFit/>
          </a:bodyPr>
          <a:lstStyle/>
          <a:p>
            <a:pPr>
              <a:lnSpc>
                <a:spcPts val="3120"/>
              </a:lnSpc>
              <a:spcBef>
                <a:spcPct val="0"/>
              </a:spcBef>
            </a:pPr>
            <a:r>
              <a:rPr lang="en-US" sz="2400" dirty="0">
                <a:solidFill>
                  <a:srgbClr val="000000"/>
                </a:solidFill>
                <a:latin typeface="Aptos" panose="020B0004020202020204" pitchFamily="34" charset="0"/>
                <a:ea typeface="Dax Offc"/>
                <a:cs typeface="Dax Offc"/>
                <a:sym typeface="Dax Offc"/>
              </a:rPr>
              <a:t>We are dedicated to providing the highest levels of </a:t>
            </a:r>
            <a:r>
              <a:rPr lang="en-US" sz="2400" b="1" dirty="0">
                <a:solidFill>
                  <a:srgbClr val="00447C"/>
                </a:solidFill>
                <a:latin typeface="Aptos" panose="020B0004020202020204" pitchFamily="34" charset="0"/>
                <a:ea typeface="Dax Offc Bold"/>
                <a:cs typeface="Dax Offc Bold"/>
                <a:sym typeface="Dax Offc Bold"/>
              </a:rPr>
              <a:t>quality, safety and compliance in all our services</a:t>
            </a:r>
            <a:r>
              <a:rPr lang="en-US" sz="2400" dirty="0">
                <a:solidFill>
                  <a:srgbClr val="000000"/>
                </a:solidFill>
                <a:latin typeface="Aptos" panose="020B0004020202020204" pitchFamily="34" charset="0"/>
                <a:ea typeface="Dax Offc"/>
                <a:cs typeface="Dax Offc"/>
                <a:sym typeface="Dax Offc"/>
              </a:rPr>
              <a:t>. </a:t>
            </a:r>
          </a:p>
        </p:txBody>
      </p:sp>
      <p:sp>
        <p:nvSpPr>
          <p:cNvPr id="42" name="TextBox 32">
            <a:extLst>
              <a:ext uri="{FF2B5EF4-FFF2-40B4-BE49-F238E27FC236}">
                <a16:creationId xmlns:a16="http://schemas.microsoft.com/office/drawing/2014/main" id="{F4F59CD8-9D9E-B380-456D-70BDBBF6819E}"/>
              </a:ext>
            </a:extLst>
          </p:cNvPr>
          <p:cNvSpPr txBox="1"/>
          <p:nvPr/>
        </p:nvSpPr>
        <p:spPr>
          <a:xfrm>
            <a:off x="1248870" y="1059028"/>
            <a:ext cx="6751238" cy="846386"/>
          </a:xfrm>
          <a:prstGeom prst="rect">
            <a:avLst/>
          </a:prstGeom>
        </p:spPr>
        <p:txBody>
          <a:bodyPr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Compliance &amp; Ethics</a:t>
            </a:r>
          </a:p>
        </p:txBody>
      </p:sp>
      <p:grpSp>
        <p:nvGrpSpPr>
          <p:cNvPr id="2" name="Group 1">
            <a:extLst>
              <a:ext uri="{FF2B5EF4-FFF2-40B4-BE49-F238E27FC236}">
                <a16:creationId xmlns:a16="http://schemas.microsoft.com/office/drawing/2014/main" id="{3E7195A7-0A3B-C673-2EBF-3DA4CEFC750F}"/>
              </a:ext>
            </a:extLst>
          </p:cNvPr>
          <p:cNvGrpSpPr/>
          <p:nvPr/>
        </p:nvGrpSpPr>
        <p:grpSpPr>
          <a:xfrm>
            <a:off x="-2667000" y="720141"/>
            <a:ext cx="3771900" cy="9486283"/>
            <a:chOff x="-1719351" y="685215"/>
            <a:chExt cx="4151603" cy="10090697"/>
          </a:xfrm>
        </p:grpSpPr>
        <p:grpSp>
          <p:nvGrpSpPr>
            <p:cNvPr id="26" name="Group 5">
              <a:extLst>
                <a:ext uri="{FF2B5EF4-FFF2-40B4-BE49-F238E27FC236}">
                  <a16:creationId xmlns:a16="http://schemas.microsoft.com/office/drawing/2014/main" id="{DBFF44DD-F555-69A5-FB75-79032B91C297}"/>
                </a:ext>
              </a:extLst>
            </p:cNvPr>
            <p:cNvGrpSpPr/>
            <p:nvPr/>
          </p:nvGrpSpPr>
          <p:grpSpPr>
            <a:xfrm rot="-5400000">
              <a:off x="1638438" y="260734"/>
              <a:ext cx="369333" cy="1218295"/>
              <a:chOff x="0" y="0"/>
              <a:chExt cx="62801" cy="196494"/>
            </a:xfrm>
          </p:grpSpPr>
          <p:sp>
            <p:nvSpPr>
              <p:cNvPr id="46" name="Freeform 6">
                <a:extLst>
                  <a:ext uri="{FF2B5EF4-FFF2-40B4-BE49-F238E27FC236}">
                    <a16:creationId xmlns:a16="http://schemas.microsoft.com/office/drawing/2014/main" id="{ABC9331F-AEEA-DE0D-4D1F-38222936B807}"/>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47" name="TextBox 7">
                <a:extLst>
                  <a:ext uri="{FF2B5EF4-FFF2-40B4-BE49-F238E27FC236}">
                    <a16:creationId xmlns:a16="http://schemas.microsoft.com/office/drawing/2014/main" id="{1C391FFA-D857-B078-AEFE-42699EB1FC09}"/>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43" name="Rectangle 42">
              <a:extLst>
                <a:ext uri="{FF2B5EF4-FFF2-40B4-BE49-F238E27FC236}">
                  <a16:creationId xmlns:a16="http://schemas.microsoft.com/office/drawing/2014/main" id="{B4EDC370-F3FB-2363-B847-970FF26105C6}"/>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44" name="TextBox 43">
              <a:extLst>
                <a:ext uri="{FF2B5EF4-FFF2-40B4-BE49-F238E27FC236}">
                  <a16:creationId xmlns:a16="http://schemas.microsoft.com/office/drawing/2014/main" id="{41CDD137-F626-51E5-EA5F-FB5C6FCAE7E4}"/>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13"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9"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0"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1"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23"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4"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45" name="TextBox 44">
              <a:extLst>
                <a:ext uri="{FF2B5EF4-FFF2-40B4-BE49-F238E27FC236}">
                  <a16:creationId xmlns:a16="http://schemas.microsoft.com/office/drawing/2014/main" id="{1E086112-C1E0-693E-53CF-7C3B3EB8C438}"/>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2"/>
                                        </p:tgtEl>
                                        <p:attrNameLst>
                                          <p:attrName>ppt_x</p:attrName>
                                          <p:attrName>ppt_y</p:attrName>
                                        </p:attrNameLst>
                                      </p:cBhvr>
                                      <p:rCtr x="0" y="-15"/>
                                    </p:animMotion>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744787" y="685216"/>
            <a:ext cx="808274" cy="686969"/>
            <a:chOff x="0" y="0"/>
            <a:chExt cx="1077699" cy="915959"/>
          </a:xfrm>
        </p:grpSpPr>
        <p:sp>
          <p:nvSpPr>
            <p:cNvPr id="4" name="Freeform 4"/>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2"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6" name="TextBox 6"/>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For people and planet</a:t>
            </a:r>
          </a:p>
        </p:txBody>
      </p:sp>
      <p:grpSp>
        <p:nvGrpSpPr>
          <p:cNvPr id="7" name="Group 7"/>
          <p:cNvGrpSpPr/>
          <p:nvPr/>
        </p:nvGrpSpPr>
        <p:grpSpPr>
          <a:xfrm>
            <a:off x="0" y="9982364"/>
            <a:ext cx="18288000" cy="324360"/>
            <a:chOff x="0" y="0"/>
            <a:chExt cx="4816592" cy="85428"/>
          </a:xfrm>
        </p:grpSpPr>
        <p:sp>
          <p:nvSpPr>
            <p:cNvPr id="8" name="Freeform 8"/>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9" name="TextBox 9"/>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0" name="Group 10"/>
          <p:cNvGrpSpPr>
            <a:grpSpLocks noChangeAspect="1"/>
          </p:cNvGrpSpPr>
          <p:nvPr/>
        </p:nvGrpSpPr>
        <p:grpSpPr>
          <a:xfrm rot="-303489">
            <a:off x="15396023" y="9852660"/>
            <a:ext cx="3411317" cy="576282"/>
            <a:chOff x="0" y="0"/>
            <a:chExt cx="13716000" cy="2317077"/>
          </a:xfrm>
        </p:grpSpPr>
        <p:sp>
          <p:nvSpPr>
            <p:cNvPr id="11" name="Freeform 11"/>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2" name="TextBox 12"/>
          <p:cNvSpPr txBox="1"/>
          <p:nvPr/>
        </p:nvSpPr>
        <p:spPr>
          <a:xfrm>
            <a:off x="1248870" y="6101981"/>
            <a:ext cx="9827403" cy="1178464"/>
          </a:xfrm>
          <a:prstGeom prst="rect">
            <a:avLst/>
          </a:prstGeom>
        </p:spPr>
        <p:txBody>
          <a:bodyPr lIns="0" tIns="0" rIns="0" bIns="0" rtlCol="0" anchor="t">
            <a:spAutoFit/>
          </a:bodyPr>
          <a:lstStyle/>
          <a:p>
            <a:pPr marL="0" lvl="0" indent="0" algn="l">
              <a:lnSpc>
                <a:spcPts val="3120"/>
              </a:lnSpc>
              <a:spcBef>
                <a:spcPct val="0"/>
              </a:spcBef>
            </a:pPr>
            <a:r>
              <a:rPr lang="en-US" sz="2400" dirty="0">
                <a:solidFill>
                  <a:srgbClr val="000000"/>
                </a:solidFill>
                <a:latin typeface="Aptos" panose="020B0004020202020204" pitchFamily="34" charset="0"/>
                <a:ea typeface="Dax Offc"/>
                <a:cs typeface="Dax Offc"/>
                <a:sym typeface="Dax Offc"/>
              </a:rPr>
              <a:t>GAC UK’s sustainability </a:t>
            </a:r>
            <a:r>
              <a:rPr lang="en-US" sz="2400" dirty="0" err="1">
                <a:solidFill>
                  <a:srgbClr val="000000"/>
                </a:solidFill>
                <a:latin typeface="Aptos" panose="020B0004020202020204" pitchFamily="34" charset="0"/>
                <a:ea typeface="Dax Offc"/>
                <a:cs typeface="Dax Offc"/>
                <a:sym typeface="Dax Offc"/>
              </a:rPr>
              <a:t>programme</a:t>
            </a:r>
            <a:r>
              <a:rPr lang="en-US" sz="2400" dirty="0">
                <a:solidFill>
                  <a:srgbClr val="000000"/>
                </a:solidFill>
                <a:latin typeface="Aptos" panose="020B0004020202020204" pitchFamily="34" charset="0"/>
                <a:ea typeface="Dax Offc"/>
                <a:cs typeface="Dax Offc"/>
                <a:sym typeface="Dax Offc"/>
              </a:rPr>
              <a:t>, </a:t>
            </a:r>
            <a:r>
              <a:rPr lang="en-US" sz="2400" b="1" u="sng" dirty="0">
                <a:solidFill>
                  <a:schemeClr val="tx2"/>
                </a:solidFill>
                <a:latin typeface="Aptos" panose="020B0004020202020204" pitchFamily="34" charset="0"/>
                <a:ea typeface="Dax Offc Bold"/>
                <a:cs typeface="Dax Offc Bold"/>
                <a:sym typeface="Dax Offc Bold"/>
                <a:hlinkClick r:id="rId3" tooltip="https://www.gac.com/united-kingdom/sustainability">
                  <a:extLst>
                    <a:ext uri="{A12FA001-AC4F-418D-AE19-62706E023703}">
                      <ahyp:hlinkClr xmlns:ahyp="http://schemas.microsoft.com/office/drawing/2018/hyperlinkcolor" val="tx"/>
                    </a:ext>
                  </a:extLst>
                </a:hlinkClick>
              </a:rPr>
              <a:t>MARS30</a:t>
            </a:r>
            <a:r>
              <a:rPr lang="en-US" sz="2400" dirty="0">
                <a:solidFill>
                  <a:srgbClr val="000000"/>
                </a:solidFill>
                <a:latin typeface="Aptos" panose="020B0004020202020204" pitchFamily="34" charset="0"/>
                <a:ea typeface="Dax Offc"/>
                <a:cs typeface="Dax Offc"/>
                <a:sym typeface="Dax Offc"/>
              </a:rPr>
              <a:t> is aligned with the UN Sustainable Development Goals. This ensures we consider </a:t>
            </a:r>
            <a:r>
              <a:rPr lang="en-US" sz="2400" b="1" dirty="0">
                <a:solidFill>
                  <a:srgbClr val="00447C"/>
                </a:solidFill>
                <a:latin typeface="Aptos" panose="020B0004020202020204" pitchFamily="34" charset="0"/>
                <a:ea typeface="Dax Offc Bold"/>
                <a:cs typeface="Dax Offc Bold"/>
                <a:sym typeface="Dax Offc Bold"/>
              </a:rPr>
              <a:t>People</a:t>
            </a:r>
            <a:r>
              <a:rPr lang="en-US" sz="2400" dirty="0">
                <a:solidFill>
                  <a:srgbClr val="000000"/>
                </a:solidFill>
                <a:latin typeface="Aptos" panose="020B0004020202020204" pitchFamily="34" charset="0"/>
                <a:ea typeface="Dax Offc"/>
                <a:cs typeface="Dax Offc"/>
                <a:sym typeface="Dax Offc"/>
              </a:rPr>
              <a:t> and the </a:t>
            </a:r>
            <a:r>
              <a:rPr lang="en-US" sz="2400" b="1" dirty="0">
                <a:solidFill>
                  <a:srgbClr val="00447C"/>
                </a:solidFill>
                <a:latin typeface="Aptos" panose="020B0004020202020204" pitchFamily="34" charset="0"/>
                <a:ea typeface="Dax Offc Bold"/>
                <a:cs typeface="Dax Offc Bold"/>
                <a:sym typeface="Dax Offc Bold"/>
              </a:rPr>
              <a:t>Planet </a:t>
            </a:r>
            <a:r>
              <a:rPr lang="en-US" sz="2400" dirty="0">
                <a:solidFill>
                  <a:srgbClr val="000000"/>
                </a:solidFill>
                <a:latin typeface="Aptos" panose="020B0004020202020204" pitchFamily="34" charset="0"/>
                <a:ea typeface="Dax Offc"/>
                <a:cs typeface="Dax Offc"/>
                <a:sym typeface="Dax Offc"/>
              </a:rPr>
              <a:t>in all our undertakings.</a:t>
            </a:r>
          </a:p>
        </p:txBody>
      </p:sp>
      <p:sp>
        <p:nvSpPr>
          <p:cNvPr id="13" name="Freeform 13"/>
          <p:cNvSpPr/>
          <p:nvPr/>
        </p:nvSpPr>
        <p:spPr>
          <a:xfrm>
            <a:off x="9415728" y="2190899"/>
            <a:ext cx="9277849" cy="9277849"/>
          </a:xfrm>
          <a:custGeom>
            <a:avLst/>
            <a:gdLst/>
            <a:ahLst/>
            <a:cxnLst/>
            <a:rect l="l" t="t" r="r" b="b"/>
            <a:pathLst>
              <a:path w="9277849" h="9277849">
                <a:moveTo>
                  <a:pt x="0" y="0"/>
                </a:moveTo>
                <a:lnTo>
                  <a:pt x="9277848" y="0"/>
                </a:lnTo>
                <a:lnTo>
                  <a:pt x="9277848" y="9277849"/>
                </a:lnTo>
                <a:lnTo>
                  <a:pt x="0" y="9277849"/>
                </a:lnTo>
                <a:lnTo>
                  <a:pt x="0" y="0"/>
                </a:lnTo>
                <a:close/>
              </a:path>
            </a:pathLst>
          </a:custGeom>
          <a:blipFill>
            <a:blip r:embed="rId4"/>
            <a:stretch>
              <a:fillRect/>
            </a:stretch>
          </a:blipFill>
        </p:spPr>
        <p:txBody>
          <a:bodyPr/>
          <a:lstStyle/>
          <a:p>
            <a:endParaRPr lang="en-GB">
              <a:latin typeface="Aptos" panose="020B0004020202020204" pitchFamily="34" charset="0"/>
            </a:endParaRPr>
          </a:p>
        </p:txBody>
      </p:sp>
      <p:grpSp>
        <p:nvGrpSpPr>
          <p:cNvPr id="14" name="Group 14"/>
          <p:cNvGrpSpPr/>
          <p:nvPr/>
        </p:nvGrpSpPr>
        <p:grpSpPr>
          <a:xfrm>
            <a:off x="0" y="7871726"/>
            <a:ext cx="9226061" cy="1276066"/>
            <a:chOff x="0" y="0"/>
            <a:chExt cx="12301415" cy="1701421"/>
          </a:xfrm>
        </p:grpSpPr>
        <p:grpSp>
          <p:nvGrpSpPr>
            <p:cNvPr id="15" name="Group 15"/>
            <p:cNvGrpSpPr/>
            <p:nvPr/>
          </p:nvGrpSpPr>
          <p:grpSpPr>
            <a:xfrm>
              <a:off x="0" y="595440"/>
              <a:ext cx="12301415" cy="556261"/>
              <a:chOff x="0" y="0"/>
              <a:chExt cx="2429909" cy="109879"/>
            </a:xfrm>
          </p:grpSpPr>
          <p:sp>
            <p:nvSpPr>
              <p:cNvPr id="16" name="Freeform 16"/>
              <p:cNvSpPr/>
              <p:nvPr/>
            </p:nvSpPr>
            <p:spPr>
              <a:xfrm>
                <a:off x="0" y="0"/>
                <a:ext cx="2429909" cy="109879"/>
              </a:xfrm>
              <a:custGeom>
                <a:avLst/>
                <a:gdLst/>
                <a:ahLst/>
                <a:cxnLst/>
                <a:rect l="l" t="t" r="r" b="b"/>
                <a:pathLst>
                  <a:path w="2429909" h="109879">
                    <a:moveTo>
                      <a:pt x="0" y="0"/>
                    </a:moveTo>
                    <a:lnTo>
                      <a:pt x="2429909" y="0"/>
                    </a:lnTo>
                    <a:lnTo>
                      <a:pt x="2429909" y="109879"/>
                    </a:lnTo>
                    <a:lnTo>
                      <a:pt x="0" y="109879"/>
                    </a:lnTo>
                    <a:close/>
                  </a:path>
                </a:pathLst>
              </a:custGeom>
              <a:solidFill>
                <a:srgbClr val="00447C"/>
              </a:solidFill>
            </p:spPr>
            <p:txBody>
              <a:bodyPr/>
              <a:lstStyle/>
              <a:p>
                <a:endParaRPr lang="en-GB">
                  <a:latin typeface="Aptos" panose="020B0004020202020204" pitchFamily="34" charset="0"/>
                </a:endParaRPr>
              </a:p>
            </p:txBody>
          </p:sp>
          <p:sp>
            <p:nvSpPr>
              <p:cNvPr id="17" name="TextBox 17"/>
              <p:cNvSpPr txBox="1"/>
              <p:nvPr/>
            </p:nvSpPr>
            <p:spPr>
              <a:xfrm>
                <a:off x="0" y="-57150"/>
                <a:ext cx="2429909" cy="167029"/>
              </a:xfrm>
              <a:prstGeom prst="rect">
                <a:avLst/>
              </a:prstGeom>
            </p:spPr>
            <p:txBody>
              <a:bodyPr lIns="50800" tIns="50800" rIns="50800" bIns="50800" rtlCol="0" anchor="ctr"/>
              <a:lstStyle/>
              <a:p>
                <a:pPr algn="ctr">
                  <a:lnSpc>
                    <a:spcPts val="2879"/>
                  </a:lnSpc>
                </a:pPr>
                <a:endParaRPr>
                  <a:latin typeface="Aptos" panose="020B0004020202020204" pitchFamily="34" charset="0"/>
                </a:endParaRPr>
              </a:p>
            </p:txBody>
          </p:sp>
        </p:grpSp>
        <p:sp>
          <p:nvSpPr>
            <p:cNvPr id="18" name="Freeform 18"/>
            <p:cNvSpPr/>
            <p:nvPr/>
          </p:nvSpPr>
          <p:spPr>
            <a:xfrm>
              <a:off x="1623672" y="0"/>
              <a:ext cx="10677743" cy="1701421"/>
            </a:xfrm>
            <a:custGeom>
              <a:avLst/>
              <a:gdLst/>
              <a:ahLst/>
              <a:cxnLst/>
              <a:rect l="l" t="t" r="r" b="b"/>
              <a:pathLst>
                <a:path w="10677743" h="1701421">
                  <a:moveTo>
                    <a:pt x="0" y="0"/>
                  </a:moveTo>
                  <a:lnTo>
                    <a:pt x="10677743" y="0"/>
                  </a:lnTo>
                  <a:lnTo>
                    <a:pt x="10677743" y="1701421"/>
                  </a:lnTo>
                  <a:lnTo>
                    <a:pt x="0" y="1701421"/>
                  </a:lnTo>
                  <a:lnTo>
                    <a:pt x="0" y="0"/>
                  </a:lnTo>
                  <a:close/>
                </a:path>
              </a:pathLst>
            </a:custGeom>
            <a:blipFill>
              <a:blip r:embed="rId5" cstate="screen">
                <a:extLst>
                  <a:ext uri="{28A0092B-C50C-407E-A947-70E740481C1C}">
                    <a14:useLocalDpi xmlns:a14="http://schemas.microsoft.com/office/drawing/2010/main"/>
                  </a:ext>
                </a:extLst>
              </a:blip>
              <a:stretch>
                <a:fillRect t="-74" r="-166" b="-74"/>
              </a:stretch>
            </a:blipFill>
          </p:spPr>
          <p:txBody>
            <a:bodyPr/>
            <a:lstStyle/>
            <a:p>
              <a:endParaRPr lang="en-GB">
                <a:latin typeface="Aptos" panose="020B0004020202020204" pitchFamily="34" charset="0"/>
              </a:endParaRPr>
            </a:p>
          </p:txBody>
        </p:sp>
      </p:grpSp>
      <p:sp>
        <p:nvSpPr>
          <p:cNvPr id="19" name="TextBox 19"/>
          <p:cNvSpPr txBox="1"/>
          <p:nvPr/>
        </p:nvSpPr>
        <p:spPr>
          <a:xfrm>
            <a:off x="1248870" y="2485496"/>
            <a:ext cx="14746219" cy="780919"/>
          </a:xfrm>
          <a:prstGeom prst="rect">
            <a:avLst/>
          </a:prstGeom>
        </p:spPr>
        <p:txBody>
          <a:bodyPr lIns="0" tIns="0" rIns="0" bIns="0" rtlCol="0" anchor="t">
            <a:spAutoFit/>
          </a:bodyPr>
          <a:lstStyle/>
          <a:p>
            <a:pPr algn="l">
              <a:lnSpc>
                <a:spcPts val="3120"/>
              </a:lnSpc>
              <a:spcBef>
                <a:spcPct val="0"/>
              </a:spcBef>
            </a:pPr>
            <a:r>
              <a:rPr lang="en-US" sz="2400">
                <a:solidFill>
                  <a:srgbClr val="000000"/>
                </a:solidFill>
                <a:latin typeface="Aptos" panose="020B0004020202020204" pitchFamily="34" charset="0"/>
                <a:ea typeface="Dax Offc"/>
                <a:cs typeface="Dax Offc"/>
                <a:sym typeface="Dax Offc"/>
              </a:rPr>
              <a:t>We have a </a:t>
            </a:r>
            <a:r>
              <a:rPr lang="en-US" sz="2400" b="1">
                <a:solidFill>
                  <a:srgbClr val="00447C"/>
                </a:solidFill>
                <a:latin typeface="Aptos" panose="020B0004020202020204" pitchFamily="34" charset="0"/>
                <a:ea typeface="Dax Offc Bold"/>
                <a:cs typeface="Dax Offc Bold"/>
                <a:sym typeface="Dax Offc Bold"/>
              </a:rPr>
              <a:t>roadmap to decarbonisation</a:t>
            </a:r>
            <a:r>
              <a:rPr lang="en-US" sz="2400">
                <a:solidFill>
                  <a:srgbClr val="000000"/>
                </a:solidFill>
                <a:latin typeface="Aptos" panose="020B0004020202020204" pitchFamily="34" charset="0"/>
                <a:ea typeface="Dax Offc"/>
                <a:cs typeface="Dax Offc"/>
                <a:sym typeface="Dax Offc"/>
              </a:rPr>
              <a:t>, and track our carbon emission impact across Scopes 1, 2 and 3. We are committed to the target of a 30% reduction in Scope 3 emissions by 2030. </a:t>
            </a:r>
          </a:p>
        </p:txBody>
      </p:sp>
      <p:sp>
        <p:nvSpPr>
          <p:cNvPr id="20" name="TextBox 20"/>
          <p:cNvSpPr txBox="1"/>
          <p:nvPr/>
        </p:nvSpPr>
        <p:spPr>
          <a:xfrm>
            <a:off x="1260746" y="3562616"/>
            <a:ext cx="10169253" cy="1178464"/>
          </a:xfrm>
          <a:prstGeom prst="rect">
            <a:avLst/>
          </a:prstGeom>
        </p:spPr>
        <p:txBody>
          <a:bodyPr wrap="square" lIns="0" tIns="0" rIns="0" bIns="0" rtlCol="0" anchor="t">
            <a:spAutoFit/>
          </a:bodyPr>
          <a:lstStyle/>
          <a:p>
            <a:pPr algn="l">
              <a:lnSpc>
                <a:spcPts val="3120"/>
              </a:lnSpc>
              <a:spcBef>
                <a:spcPct val="0"/>
              </a:spcBef>
            </a:pPr>
            <a:r>
              <a:rPr lang="en-US" sz="2400" b="1" dirty="0">
                <a:solidFill>
                  <a:srgbClr val="00447C"/>
                </a:solidFill>
                <a:latin typeface="Aptos" panose="020B0004020202020204" pitchFamily="34" charset="0"/>
                <a:ea typeface="Dax Offc Bold"/>
                <a:cs typeface="Dax Offc Bold"/>
                <a:sym typeface="Dax Offc Bold"/>
              </a:rPr>
              <a:t>Freight CO2 emission reports</a:t>
            </a:r>
            <a:r>
              <a:rPr lang="en-US" sz="2400" dirty="0">
                <a:solidFill>
                  <a:srgbClr val="000000"/>
                </a:solidFill>
                <a:latin typeface="Aptos" panose="020B0004020202020204" pitchFamily="34" charset="0"/>
                <a:ea typeface="Dax Offc"/>
                <a:cs typeface="Dax Offc"/>
                <a:sym typeface="Dax Offc"/>
              </a:rPr>
              <a:t> on quotes &amp; invoices help our customers meet their own reduction targets. Customers using the ‘GAC Portal’ interface can access live, </a:t>
            </a:r>
            <a:r>
              <a:rPr lang="en-US" sz="2400" b="1" dirty="0">
                <a:solidFill>
                  <a:srgbClr val="00447C"/>
                </a:solidFill>
                <a:latin typeface="Aptos" panose="020B0004020202020204" pitchFamily="34" charset="0"/>
                <a:ea typeface="Dax Offc Bold"/>
                <a:cs typeface="Dax Offc Bold"/>
                <a:sym typeface="Dax Offc Bold"/>
              </a:rPr>
              <a:t>real-time CO2 emissions data</a:t>
            </a:r>
            <a:r>
              <a:rPr lang="en-US" sz="2400" dirty="0">
                <a:solidFill>
                  <a:srgbClr val="000000"/>
                </a:solidFill>
                <a:latin typeface="Aptos" panose="020B0004020202020204" pitchFamily="34" charset="0"/>
                <a:ea typeface="Dax Offc"/>
                <a:cs typeface="Dax Offc"/>
                <a:sym typeface="Dax Offc"/>
              </a:rPr>
              <a:t> for all their shipments. </a:t>
            </a:r>
          </a:p>
        </p:txBody>
      </p:sp>
      <p:sp>
        <p:nvSpPr>
          <p:cNvPr id="21" name="TextBox 21"/>
          <p:cNvSpPr txBox="1"/>
          <p:nvPr/>
        </p:nvSpPr>
        <p:spPr>
          <a:xfrm>
            <a:off x="1248870" y="5027561"/>
            <a:ext cx="9827403" cy="780919"/>
          </a:xfrm>
          <a:prstGeom prst="rect">
            <a:avLst/>
          </a:prstGeom>
        </p:spPr>
        <p:txBody>
          <a:bodyPr lIns="0" tIns="0" rIns="0" bIns="0" rtlCol="0" anchor="t">
            <a:spAutoFit/>
          </a:bodyPr>
          <a:lstStyle/>
          <a:p>
            <a:pPr algn="l">
              <a:lnSpc>
                <a:spcPts val="3120"/>
              </a:lnSpc>
              <a:spcBef>
                <a:spcPct val="0"/>
              </a:spcBef>
            </a:pPr>
            <a:r>
              <a:rPr lang="en-US" sz="2400">
                <a:solidFill>
                  <a:srgbClr val="000000"/>
                </a:solidFill>
                <a:latin typeface="Aptos" panose="020B0004020202020204" pitchFamily="34" charset="0"/>
                <a:ea typeface="Dax Offc"/>
                <a:cs typeface="Dax Offc"/>
                <a:sym typeface="Dax Offc"/>
              </a:rPr>
              <a:t>All packaging materials used in our warehouses are made from recycled materials and are fully recyclable, reusable, or can be repurposed. </a:t>
            </a:r>
          </a:p>
        </p:txBody>
      </p:sp>
      <p:sp>
        <p:nvSpPr>
          <p:cNvPr id="22" name="TextBox 32">
            <a:extLst>
              <a:ext uri="{FF2B5EF4-FFF2-40B4-BE49-F238E27FC236}">
                <a16:creationId xmlns:a16="http://schemas.microsoft.com/office/drawing/2014/main" id="{6BDEAE2A-6D6B-83D3-8AF2-80770704BE8A}"/>
              </a:ext>
            </a:extLst>
          </p:cNvPr>
          <p:cNvSpPr txBox="1"/>
          <p:nvPr/>
        </p:nvSpPr>
        <p:spPr>
          <a:xfrm>
            <a:off x="1248869" y="1059028"/>
            <a:ext cx="8295853" cy="846386"/>
          </a:xfrm>
          <a:prstGeom prst="rect">
            <a:avLst/>
          </a:prstGeom>
        </p:spPr>
        <p:txBody>
          <a:bodyPr wrap="square"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Sustainable Practices</a:t>
            </a:r>
          </a:p>
        </p:txBody>
      </p:sp>
      <p:grpSp>
        <p:nvGrpSpPr>
          <p:cNvPr id="2" name="Group 1">
            <a:extLst>
              <a:ext uri="{FF2B5EF4-FFF2-40B4-BE49-F238E27FC236}">
                <a16:creationId xmlns:a16="http://schemas.microsoft.com/office/drawing/2014/main" id="{2040F11D-CC6A-DA87-5DC4-EF6918D9EBB8}"/>
              </a:ext>
            </a:extLst>
          </p:cNvPr>
          <p:cNvGrpSpPr/>
          <p:nvPr/>
        </p:nvGrpSpPr>
        <p:grpSpPr>
          <a:xfrm>
            <a:off x="-2667000" y="720141"/>
            <a:ext cx="3771900" cy="9486283"/>
            <a:chOff x="-1719351" y="685215"/>
            <a:chExt cx="4151603" cy="10090697"/>
          </a:xfrm>
        </p:grpSpPr>
        <p:grpSp>
          <p:nvGrpSpPr>
            <p:cNvPr id="5" name="Group 5">
              <a:extLst>
                <a:ext uri="{FF2B5EF4-FFF2-40B4-BE49-F238E27FC236}">
                  <a16:creationId xmlns:a16="http://schemas.microsoft.com/office/drawing/2014/main" id="{A1C377AA-BF03-88C0-995F-560DC47A3E1E}"/>
                </a:ext>
              </a:extLst>
            </p:cNvPr>
            <p:cNvGrpSpPr/>
            <p:nvPr/>
          </p:nvGrpSpPr>
          <p:grpSpPr>
            <a:xfrm rot="-5400000">
              <a:off x="1638438" y="260734"/>
              <a:ext cx="369333" cy="1218295"/>
              <a:chOff x="0" y="0"/>
              <a:chExt cx="62801" cy="196494"/>
            </a:xfrm>
          </p:grpSpPr>
          <p:sp>
            <p:nvSpPr>
              <p:cNvPr id="26" name="Freeform 6">
                <a:extLst>
                  <a:ext uri="{FF2B5EF4-FFF2-40B4-BE49-F238E27FC236}">
                    <a16:creationId xmlns:a16="http://schemas.microsoft.com/office/drawing/2014/main" id="{521CE39C-8159-1227-990C-FAB8E43A3931}"/>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27" name="TextBox 7">
                <a:extLst>
                  <a:ext uri="{FF2B5EF4-FFF2-40B4-BE49-F238E27FC236}">
                    <a16:creationId xmlns:a16="http://schemas.microsoft.com/office/drawing/2014/main" id="{08B61EB9-627D-E3A0-01AC-D39CB7AE8093}"/>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23" name="Rectangle 22">
              <a:extLst>
                <a:ext uri="{FF2B5EF4-FFF2-40B4-BE49-F238E27FC236}">
                  <a16:creationId xmlns:a16="http://schemas.microsoft.com/office/drawing/2014/main" id="{5AE3DA35-D7ED-9656-F0A9-CEC9309A526E}"/>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24" name="TextBox 23">
              <a:extLst>
                <a:ext uri="{FF2B5EF4-FFF2-40B4-BE49-F238E27FC236}">
                  <a16:creationId xmlns:a16="http://schemas.microsoft.com/office/drawing/2014/main" id="{762E4BE2-22AE-594A-4EBD-20C27916DC7F}"/>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6"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7"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7"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7"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8"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9"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0"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2"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3"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25" name="TextBox 24">
              <a:extLst>
                <a:ext uri="{FF2B5EF4-FFF2-40B4-BE49-F238E27FC236}">
                  <a16:creationId xmlns:a16="http://schemas.microsoft.com/office/drawing/2014/main" id="{624A8D11-2F9A-89AB-6805-A1332CC87BAD}"/>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2"/>
                                        </p:tgtEl>
                                        <p:attrNameLst>
                                          <p:attrName>ppt_x</p:attrName>
                                          <p:attrName>ppt_y</p:attrName>
                                        </p:attrNameLst>
                                      </p:cBhvr>
                                      <p:rCtr x="0" y="-15"/>
                                    </p:animMotion>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Freeform 2"/>
          <p:cNvSpPr/>
          <p:nvPr/>
        </p:nvSpPr>
        <p:spPr>
          <a:xfrm>
            <a:off x="16739633" y="677467"/>
            <a:ext cx="826507" cy="702466"/>
          </a:xfrm>
          <a:custGeom>
            <a:avLst/>
            <a:gdLst/>
            <a:ahLst/>
            <a:cxnLst/>
            <a:rect l="l" t="t" r="r" b="b"/>
            <a:pathLst>
              <a:path w="826507" h="702466">
                <a:moveTo>
                  <a:pt x="0" y="0"/>
                </a:moveTo>
                <a:lnTo>
                  <a:pt x="826507" y="0"/>
                </a:lnTo>
                <a:lnTo>
                  <a:pt x="826507" y="702466"/>
                </a:lnTo>
                <a:lnTo>
                  <a:pt x="0" y="702466"/>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3" name="TextBox 3"/>
          <p:cNvSpPr txBox="1"/>
          <p:nvPr/>
        </p:nvSpPr>
        <p:spPr>
          <a:xfrm>
            <a:off x="2590908" y="4933950"/>
            <a:ext cx="13106183" cy="719108"/>
          </a:xfrm>
          <a:prstGeom prst="rect">
            <a:avLst/>
          </a:prstGeom>
        </p:spPr>
        <p:txBody>
          <a:bodyPr lIns="0" tIns="0" rIns="0" bIns="0" rtlCol="0" anchor="t">
            <a:spAutoFit/>
          </a:bodyPr>
          <a:lstStyle/>
          <a:p>
            <a:pPr algn="ctr">
              <a:lnSpc>
                <a:spcPts val="5999"/>
              </a:lnSpc>
            </a:pPr>
            <a:r>
              <a:rPr lang="en-US" sz="3999">
                <a:solidFill>
                  <a:srgbClr val="FFFFFF"/>
                </a:solidFill>
                <a:latin typeface="Aptos" panose="020B0004020202020204" pitchFamily="34" charset="0"/>
                <a:ea typeface="Dax Offc"/>
                <a:cs typeface="Dax Offc"/>
                <a:sym typeface="Dax Offc"/>
              </a:rPr>
              <a:t>Shipping I Logistics I Marine </a:t>
            </a:r>
          </a:p>
        </p:txBody>
      </p:sp>
      <p:sp>
        <p:nvSpPr>
          <p:cNvPr id="4" name="TextBox 4"/>
          <p:cNvSpPr txBox="1"/>
          <p:nvPr/>
        </p:nvSpPr>
        <p:spPr>
          <a:xfrm>
            <a:off x="2590908" y="3341006"/>
            <a:ext cx="13106183" cy="1438342"/>
          </a:xfrm>
          <a:prstGeom prst="rect">
            <a:avLst/>
          </a:prstGeom>
        </p:spPr>
        <p:txBody>
          <a:bodyPr lIns="0" tIns="0" rIns="0" bIns="0" rtlCol="0" anchor="t">
            <a:spAutoFit/>
          </a:bodyPr>
          <a:lstStyle/>
          <a:p>
            <a:pPr algn="ctr">
              <a:lnSpc>
                <a:spcPts val="12000"/>
              </a:lnSpc>
            </a:pPr>
            <a:r>
              <a:rPr lang="en-US" sz="8000" b="1">
                <a:solidFill>
                  <a:srgbClr val="FFFFFF"/>
                </a:solidFill>
                <a:latin typeface="Aptos" panose="020B0004020202020204" pitchFamily="34" charset="0"/>
                <a:ea typeface="Dax Offc Bold"/>
                <a:cs typeface="Dax Offc Bold"/>
                <a:sym typeface="Dax Offc Bold"/>
              </a:rPr>
              <a:t>GAC UK</a:t>
            </a:r>
          </a:p>
        </p:txBody>
      </p:sp>
      <p:sp>
        <p:nvSpPr>
          <p:cNvPr id="5" name="TextBox 5"/>
          <p:cNvSpPr txBox="1"/>
          <p:nvPr/>
        </p:nvSpPr>
        <p:spPr>
          <a:xfrm>
            <a:off x="2590908" y="7606020"/>
            <a:ext cx="13106183" cy="1190903"/>
          </a:xfrm>
          <a:prstGeom prst="rect">
            <a:avLst/>
          </a:prstGeom>
        </p:spPr>
        <p:txBody>
          <a:bodyPr lIns="0" tIns="0" rIns="0" bIns="0" rtlCol="0" anchor="t">
            <a:spAutoFit/>
          </a:bodyPr>
          <a:lstStyle/>
          <a:p>
            <a:pPr algn="ctr">
              <a:lnSpc>
                <a:spcPts val="4800"/>
              </a:lnSpc>
            </a:pPr>
            <a:r>
              <a:rPr lang="en-US" sz="3200" dirty="0">
                <a:solidFill>
                  <a:schemeClr val="bg1"/>
                </a:solidFill>
                <a:latin typeface="Aptos" panose="020B0004020202020204" pitchFamily="34" charset="0"/>
                <a:ea typeface="Dax Offc"/>
                <a:cs typeface="Dax Offc"/>
                <a:sym typeface="Dax Offc"/>
                <a:hlinkClick r:id="rId3" tooltip="mailto:uk@gac.com">
                  <a:extLst>
                    <a:ext uri="{A12FA001-AC4F-418D-AE19-62706E023703}">
                      <ahyp:hlinkClr xmlns:ahyp="http://schemas.microsoft.com/office/drawing/2018/hyperlinkcolor" val="tx"/>
                    </a:ext>
                  </a:extLst>
                </a:hlinkClick>
              </a:rPr>
              <a:t>CONTACT US:</a:t>
            </a:r>
          </a:p>
          <a:p>
            <a:pPr algn="ctr">
              <a:lnSpc>
                <a:spcPts val="4800"/>
              </a:lnSpc>
            </a:pPr>
            <a:r>
              <a:rPr lang="en-US" sz="3200" u="sng" dirty="0">
                <a:solidFill>
                  <a:schemeClr val="bg1"/>
                </a:solidFill>
                <a:latin typeface="Aptos" panose="020B0004020202020204" pitchFamily="34" charset="0"/>
                <a:ea typeface="Dax Offc"/>
                <a:cs typeface="Dax Offc"/>
                <a:sym typeface="Dax Offc"/>
                <a:hlinkClick r:id="rId3" tooltip="mailto:uk@gac.com">
                  <a:extLst>
                    <a:ext uri="{A12FA001-AC4F-418D-AE19-62706E023703}">
                      <ahyp:hlinkClr xmlns:ahyp="http://schemas.microsoft.com/office/drawing/2018/hyperlinkcolor" val="tx"/>
                    </a:ext>
                  </a:extLst>
                </a:hlinkClick>
              </a:rPr>
              <a:t>uk@gac.com</a:t>
            </a:r>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306724"/>
            <a:chOff x="0" y="0"/>
            <a:chExt cx="2833290" cy="1593725"/>
          </a:xfrm>
        </p:grpSpPr>
        <p:sp>
          <p:nvSpPr>
            <p:cNvPr id="3" name="Freeform 3"/>
            <p:cNvSpPr/>
            <p:nvPr/>
          </p:nvSpPr>
          <p:spPr>
            <a:xfrm>
              <a:off x="0" y="0"/>
              <a:ext cx="2833290" cy="1593725"/>
            </a:xfrm>
            <a:custGeom>
              <a:avLst/>
              <a:gdLst/>
              <a:ahLst/>
              <a:cxnLst/>
              <a:rect l="l" t="t" r="r" b="b"/>
              <a:pathLst>
                <a:path w="2833290" h="1593725">
                  <a:moveTo>
                    <a:pt x="0" y="0"/>
                  </a:moveTo>
                  <a:lnTo>
                    <a:pt x="2833290" y="0"/>
                  </a:lnTo>
                  <a:lnTo>
                    <a:pt x="2833290" y="1593725"/>
                  </a:lnTo>
                  <a:lnTo>
                    <a:pt x="0" y="1593725"/>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grpSp>
      <p:sp>
        <p:nvSpPr>
          <p:cNvPr id="6" name="Rectangle 5">
            <a:extLst>
              <a:ext uri="{FF2B5EF4-FFF2-40B4-BE49-F238E27FC236}">
                <a16:creationId xmlns:a16="http://schemas.microsoft.com/office/drawing/2014/main" id="{D59BE4C9-0770-27BE-62C5-E85F13154D22}"/>
              </a:ext>
            </a:extLst>
          </p:cNvPr>
          <p:cNvSpPr/>
          <p:nvPr/>
        </p:nvSpPr>
        <p:spPr>
          <a:xfrm>
            <a:off x="7704562" y="3000312"/>
            <a:ext cx="9444362" cy="643159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grpSp>
        <p:nvGrpSpPr>
          <p:cNvPr id="4" name="Group 4"/>
          <p:cNvGrpSpPr/>
          <p:nvPr/>
        </p:nvGrpSpPr>
        <p:grpSpPr>
          <a:xfrm>
            <a:off x="16744787" y="685216"/>
            <a:ext cx="808274" cy="686969"/>
            <a:chOff x="0" y="0"/>
            <a:chExt cx="1077699" cy="915959"/>
          </a:xfrm>
        </p:grpSpPr>
        <p:sp>
          <p:nvSpPr>
            <p:cNvPr id="5" name="Freeform 5"/>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3"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sp>
        <p:nvSpPr>
          <p:cNvPr id="10" name="TextBox 10"/>
          <p:cNvSpPr txBox="1"/>
          <p:nvPr/>
        </p:nvSpPr>
        <p:spPr>
          <a:xfrm>
            <a:off x="7969767" y="7269713"/>
            <a:ext cx="8913952" cy="1851725"/>
          </a:xfrm>
          <a:prstGeom prst="rect">
            <a:avLst/>
          </a:prstGeom>
        </p:spPr>
        <p:txBody>
          <a:bodyPr lIns="0" tIns="0" rIns="0" bIns="0" rtlCol="0" anchor="t">
            <a:spAutoFit/>
          </a:bodyPr>
          <a:lstStyle/>
          <a:p>
            <a:pPr algn="l">
              <a:lnSpc>
                <a:spcPts val="2879"/>
              </a:lnSpc>
              <a:spcBef>
                <a:spcPct val="0"/>
              </a:spcBef>
            </a:pPr>
            <a:r>
              <a:rPr lang="en-US" sz="2400" dirty="0">
                <a:solidFill>
                  <a:srgbClr val="29353F"/>
                </a:solidFill>
                <a:latin typeface="Aptos" panose="020B0004020202020204" pitchFamily="34" charset="0"/>
                <a:ea typeface="Dax Offc"/>
                <a:cs typeface="Dax Offc"/>
                <a:sym typeface="Dax Offc"/>
              </a:rPr>
              <a:t>We draw on our deep practical experience and expertise to offer integrated services to the </a:t>
            </a:r>
            <a:r>
              <a:rPr lang="en-US" sz="2400" b="1" dirty="0">
                <a:solidFill>
                  <a:schemeClr val="tx2"/>
                </a:solidFill>
                <a:latin typeface="Aptos" panose="020B0004020202020204" pitchFamily="34" charset="0"/>
                <a:ea typeface="Dax Offc"/>
                <a:cs typeface="Dax Offc"/>
                <a:sym typeface="Dax Offc"/>
              </a:rPr>
              <a:t>energy</a:t>
            </a:r>
            <a:r>
              <a:rPr lang="en-US" sz="2400" dirty="0">
                <a:solidFill>
                  <a:srgbClr val="29353F"/>
                </a:solidFill>
                <a:latin typeface="Aptos" panose="020B0004020202020204" pitchFamily="34" charset="0"/>
                <a:ea typeface="Dax Offc"/>
                <a:cs typeface="Dax Offc"/>
                <a:sym typeface="Dax Offc"/>
              </a:rPr>
              <a:t> and </a:t>
            </a:r>
            <a:r>
              <a:rPr lang="en-US" sz="2400" b="1" dirty="0">
                <a:solidFill>
                  <a:schemeClr val="tx2"/>
                </a:solidFill>
                <a:latin typeface="Aptos" panose="020B0004020202020204" pitchFamily="34" charset="0"/>
                <a:ea typeface="Dax Offc"/>
                <a:cs typeface="Dax Offc"/>
                <a:sym typeface="Dax Offc"/>
              </a:rPr>
              <a:t>shipping</a:t>
            </a:r>
            <a:r>
              <a:rPr lang="en-US" sz="2400" dirty="0">
                <a:solidFill>
                  <a:srgbClr val="29353F"/>
                </a:solidFill>
                <a:latin typeface="Aptos" panose="020B0004020202020204" pitchFamily="34" charset="0"/>
                <a:ea typeface="Dax Offc"/>
                <a:cs typeface="Dax Offc"/>
                <a:sym typeface="Dax Offc"/>
              </a:rPr>
              <a:t> industries across the United Kingdom, Ireland and Gibraltar. We also meet the needs of </a:t>
            </a:r>
            <a:r>
              <a:rPr lang="en-US" sz="2400" dirty="0" err="1">
                <a:solidFill>
                  <a:srgbClr val="29353F"/>
                </a:solidFill>
                <a:latin typeface="Aptos" panose="020B0004020202020204" pitchFamily="34" charset="0"/>
                <a:ea typeface="Dax Offc"/>
                <a:cs typeface="Dax Offc"/>
                <a:sym typeface="Dax Offc"/>
              </a:rPr>
              <a:t>specialised</a:t>
            </a:r>
            <a:r>
              <a:rPr lang="en-US" sz="2400" dirty="0">
                <a:solidFill>
                  <a:srgbClr val="29353F"/>
                </a:solidFill>
                <a:latin typeface="Aptos" panose="020B0004020202020204" pitchFamily="34" charset="0"/>
                <a:ea typeface="Dax Offc"/>
                <a:cs typeface="Dax Offc"/>
                <a:sym typeface="Dax Offc"/>
              </a:rPr>
              <a:t> sectors such as </a:t>
            </a:r>
            <a:r>
              <a:rPr lang="en-US" sz="2400" b="1" dirty="0">
                <a:solidFill>
                  <a:srgbClr val="00447C"/>
                </a:solidFill>
                <a:latin typeface="Aptos" panose="020B0004020202020204" pitchFamily="34" charset="0"/>
                <a:ea typeface="Dax Offc Bold"/>
                <a:cs typeface="Dax Offc Bold"/>
                <a:sym typeface="Dax Offc Bold"/>
              </a:rPr>
              <a:t>automotive</a:t>
            </a:r>
            <a:r>
              <a:rPr lang="en-US" sz="2400" dirty="0">
                <a:solidFill>
                  <a:srgbClr val="29353F"/>
                </a:solidFill>
                <a:latin typeface="Aptos" panose="020B0004020202020204" pitchFamily="34" charset="0"/>
                <a:ea typeface="Dax Offc"/>
                <a:cs typeface="Dax Offc"/>
                <a:sym typeface="Dax Offc"/>
              </a:rPr>
              <a:t>, </a:t>
            </a:r>
            <a:r>
              <a:rPr lang="en-US" sz="2400" b="1" dirty="0">
                <a:solidFill>
                  <a:srgbClr val="00447C"/>
                </a:solidFill>
                <a:latin typeface="Aptos" panose="020B0004020202020204" pitchFamily="34" charset="0"/>
                <a:ea typeface="Dax Offc Bold"/>
                <a:cs typeface="Dax Offc Bold"/>
                <a:sym typeface="Dax Offc Bold"/>
              </a:rPr>
              <a:t>aviation</a:t>
            </a:r>
            <a:r>
              <a:rPr lang="en-US" sz="2400" dirty="0">
                <a:solidFill>
                  <a:srgbClr val="29353F"/>
                </a:solidFill>
                <a:latin typeface="Aptos" panose="020B0004020202020204" pitchFamily="34" charset="0"/>
                <a:ea typeface="Dax Offc"/>
                <a:cs typeface="Dax Offc"/>
                <a:sym typeface="Dax Offc"/>
              </a:rPr>
              <a:t>, </a:t>
            </a:r>
            <a:r>
              <a:rPr lang="en-US" sz="2400" b="1" dirty="0">
                <a:solidFill>
                  <a:srgbClr val="00447C"/>
                </a:solidFill>
                <a:latin typeface="Aptos" panose="020B0004020202020204" pitchFamily="34" charset="0"/>
                <a:ea typeface="Dax Offc Bold"/>
                <a:cs typeface="Dax Offc Bold"/>
                <a:sym typeface="Dax Offc Bold"/>
              </a:rPr>
              <a:t>marine leisure</a:t>
            </a:r>
            <a:r>
              <a:rPr lang="en-US" sz="2400" dirty="0">
                <a:solidFill>
                  <a:srgbClr val="29353F"/>
                </a:solidFill>
                <a:latin typeface="Aptos" panose="020B0004020202020204" pitchFamily="34" charset="0"/>
                <a:ea typeface="Dax Offc"/>
                <a:cs typeface="Dax Offc"/>
                <a:sym typeface="Dax Offc"/>
              </a:rPr>
              <a:t>, </a:t>
            </a:r>
            <a:r>
              <a:rPr lang="en-US" sz="2400" b="1" dirty="0">
                <a:solidFill>
                  <a:srgbClr val="00447C"/>
                </a:solidFill>
                <a:latin typeface="Aptos" panose="020B0004020202020204" pitchFamily="34" charset="0"/>
                <a:ea typeface="Dax Offc Bold"/>
                <a:cs typeface="Dax Offc Bold"/>
                <a:sym typeface="Dax Offc Bold"/>
              </a:rPr>
              <a:t>sports</a:t>
            </a:r>
            <a:r>
              <a:rPr lang="en-US" sz="2400" dirty="0">
                <a:solidFill>
                  <a:srgbClr val="29353F"/>
                </a:solidFill>
                <a:latin typeface="Aptos" panose="020B0004020202020204" pitchFamily="34" charset="0"/>
                <a:ea typeface="Dax Offc"/>
                <a:cs typeface="Dax Offc"/>
                <a:sym typeface="Dax Offc"/>
              </a:rPr>
              <a:t> and </a:t>
            </a:r>
            <a:r>
              <a:rPr lang="en-US" sz="2400" b="1" dirty="0">
                <a:solidFill>
                  <a:srgbClr val="00447C"/>
                </a:solidFill>
                <a:latin typeface="Aptos" panose="020B0004020202020204" pitchFamily="34" charset="0"/>
                <a:ea typeface="Dax Offc Bold"/>
                <a:cs typeface="Dax Offc Bold"/>
                <a:sym typeface="Dax Offc Bold"/>
              </a:rPr>
              <a:t>events</a:t>
            </a:r>
            <a:r>
              <a:rPr lang="en-US" sz="2400" dirty="0">
                <a:solidFill>
                  <a:srgbClr val="29353F"/>
                </a:solidFill>
                <a:latin typeface="Aptos" panose="020B0004020202020204" pitchFamily="34" charset="0"/>
                <a:ea typeface="Dax Offc"/>
                <a:cs typeface="Dax Offc"/>
                <a:sym typeface="Dax Offc"/>
              </a:rPr>
              <a:t>. </a:t>
            </a:r>
          </a:p>
        </p:txBody>
      </p:sp>
      <p:sp>
        <p:nvSpPr>
          <p:cNvPr id="11" name="TextBox 11"/>
          <p:cNvSpPr txBox="1"/>
          <p:nvPr/>
        </p:nvSpPr>
        <p:spPr>
          <a:xfrm>
            <a:off x="7969767" y="3285155"/>
            <a:ext cx="8913952" cy="1504950"/>
          </a:xfrm>
          <a:prstGeom prst="rect">
            <a:avLst/>
          </a:prstGeom>
        </p:spPr>
        <p:txBody>
          <a:bodyPr lIns="0" tIns="0" rIns="0" bIns="0" rtlCol="0" anchor="t">
            <a:spAutoFit/>
          </a:bodyPr>
          <a:lstStyle/>
          <a:p>
            <a:pPr algn="l">
              <a:lnSpc>
                <a:spcPts val="2879"/>
              </a:lnSpc>
              <a:spcBef>
                <a:spcPct val="0"/>
              </a:spcBef>
            </a:pPr>
            <a:r>
              <a:rPr lang="en-US" sz="2400" dirty="0">
                <a:solidFill>
                  <a:srgbClr val="000000"/>
                </a:solidFill>
                <a:latin typeface="Aptos" panose="020B0004020202020204" pitchFamily="34" charset="0"/>
                <a:ea typeface="Dax Offc"/>
                <a:cs typeface="Dax Offc"/>
                <a:sym typeface="Dax Offc"/>
              </a:rPr>
              <a:t>GAC provides world-class </a:t>
            </a:r>
            <a:r>
              <a:rPr lang="en-US" sz="2400" b="1" dirty="0">
                <a:solidFill>
                  <a:srgbClr val="00447C"/>
                </a:solidFill>
                <a:latin typeface="Aptos" panose="020B0004020202020204" pitchFamily="34" charset="0"/>
                <a:ea typeface="Dax Offc Bold"/>
                <a:cs typeface="Dax Offc Bold"/>
                <a:sym typeface="Dax Offc Bold"/>
              </a:rPr>
              <a:t>ship agency</a:t>
            </a:r>
            <a:r>
              <a:rPr lang="en-US" sz="2400" dirty="0">
                <a:solidFill>
                  <a:srgbClr val="000000"/>
                </a:solidFill>
                <a:latin typeface="Aptos" panose="020B0004020202020204" pitchFamily="34" charset="0"/>
                <a:ea typeface="Dax Offc"/>
                <a:cs typeface="Dax Offc"/>
                <a:sym typeface="Dax Offc"/>
              </a:rPr>
              <a:t>, </a:t>
            </a:r>
            <a:r>
              <a:rPr lang="en-US" sz="2400" b="1" dirty="0">
                <a:solidFill>
                  <a:srgbClr val="00447C"/>
                </a:solidFill>
                <a:latin typeface="Aptos" panose="020B0004020202020204" pitchFamily="34" charset="0"/>
                <a:ea typeface="Dax Offc Bold"/>
                <a:cs typeface="Dax Offc Bold"/>
                <a:sym typeface="Dax Offc Bold"/>
              </a:rPr>
              <a:t>logistics</a:t>
            </a:r>
            <a:r>
              <a:rPr lang="en-US" sz="2400" dirty="0">
                <a:solidFill>
                  <a:srgbClr val="000000"/>
                </a:solidFill>
                <a:latin typeface="Aptos" panose="020B0004020202020204" pitchFamily="34" charset="0"/>
                <a:ea typeface="Dax Offc"/>
                <a:cs typeface="Dax Offc"/>
                <a:sym typeface="Dax Offc"/>
              </a:rPr>
              <a:t> and </a:t>
            </a:r>
            <a:r>
              <a:rPr lang="en-US" sz="2400" b="1" dirty="0">
                <a:solidFill>
                  <a:srgbClr val="00447C"/>
                </a:solidFill>
                <a:latin typeface="Aptos" panose="020B0004020202020204" pitchFamily="34" charset="0"/>
                <a:ea typeface="Dax Offc Bold"/>
                <a:cs typeface="Dax Offc Bold"/>
                <a:sym typeface="Dax Offc Bold"/>
              </a:rPr>
              <a:t>marine services</a:t>
            </a:r>
            <a:r>
              <a:rPr lang="en-US" sz="2400" dirty="0">
                <a:solidFill>
                  <a:srgbClr val="000000"/>
                </a:solidFill>
                <a:latin typeface="Aptos" panose="020B0004020202020204" pitchFamily="34" charset="0"/>
                <a:ea typeface="Dax Offc"/>
                <a:cs typeface="Dax Offc"/>
                <a:sym typeface="Dax Offc"/>
              </a:rPr>
              <a:t> to customers </a:t>
            </a:r>
            <a:r>
              <a:rPr lang="en-US" sz="2400" b="1" dirty="0">
                <a:solidFill>
                  <a:srgbClr val="00447C"/>
                </a:solidFill>
                <a:latin typeface="Aptos" panose="020B0004020202020204" pitchFamily="34" charset="0"/>
                <a:ea typeface="Dax Offc Bold"/>
                <a:cs typeface="Dax Offc Bold"/>
                <a:sym typeface="Dax Offc Bold"/>
              </a:rPr>
              <a:t>worldwide</a:t>
            </a:r>
            <a:r>
              <a:rPr lang="en-US" sz="2400" dirty="0">
                <a:solidFill>
                  <a:srgbClr val="000000"/>
                </a:solidFill>
                <a:latin typeface="Aptos" panose="020B0004020202020204" pitchFamily="34" charset="0"/>
                <a:ea typeface="Dax Offc"/>
                <a:cs typeface="Dax Offc"/>
                <a:sym typeface="Dax Offc"/>
              </a:rPr>
              <a:t>. </a:t>
            </a:r>
            <a:r>
              <a:rPr lang="en-US" sz="2400" dirty="0" err="1">
                <a:solidFill>
                  <a:srgbClr val="000000"/>
                </a:solidFill>
                <a:latin typeface="Aptos" panose="020B0004020202020204" pitchFamily="34" charset="0"/>
                <a:ea typeface="Dax Offc"/>
                <a:cs typeface="Dax Offc"/>
                <a:sym typeface="Dax Offc"/>
              </a:rPr>
              <a:t>Emphasising</a:t>
            </a:r>
            <a:r>
              <a:rPr lang="en-US" sz="2400" dirty="0">
                <a:solidFill>
                  <a:srgbClr val="000000"/>
                </a:solidFill>
                <a:latin typeface="Aptos" panose="020B0004020202020204" pitchFamily="34" charset="0"/>
                <a:ea typeface="Dax Offc"/>
                <a:cs typeface="Dax Offc"/>
                <a:sym typeface="Dax Offc"/>
              </a:rPr>
              <a:t> a long-term approach, innovation, ethics and a strong human touch, our people work hard to deliver </a:t>
            </a:r>
            <a:r>
              <a:rPr lang="en-US" sz="2400" b="1" dirty="0">
                <a:solidFill>
                  <a:srgbClr val="00447C"/>
                </a:solidFill>
                <a:latin typeface="Aptos" panose="020B0004020202020204" pitchFamily="34" charset="0"/>
                <a:ea typeface="Dax Offc Bold"/>
                <a:cs typeface="Dax Offc Bold"/>
                <a:sym typeface="Dax Offc Bold"/>
              </a:rPr>
              <a:t>excellence</a:t>
            </a:r>
            <a:r>
              <a:rPr lang="en-US" sz="2400" dirty="0">
                <a:solidFill>
                  <a:srgbClr val="000000"/>
                </a:solidFill>
                <a:latin typeface="Aptos" panose="020B0004020202020204" pitchFamily="34" charset="0"/>
                <a:ea typeface="Dax Offc"/>
                <a:cs typeface="Dax Offc"/>
                <a:sym typeface="Dax Offc"/>
              </a:rPr>
              <a:t> in everything we do.</a:t>
            </a:r>
          </a:p>
        </p:txBody>
      </p:sp>
      <p:sp>
        <p:nvSpPr>
          <p:cNvPr id="13" name="TextBox 13"/>
          <p:cNvSpPr txBox="1"/>
          <p:nvPr/>
        </p:nvSpPr>
        <p:spPr>
          <a:xfrm>
            <a:off x="7704562" y="952506"/>
            <a:ext cx="8475636" cy="993605"/>
          </a:xfrm>
          <a:prstGeom prst="rect">
            <a:avLst/>
          </a:prstGeom>
        </p:spPr>
        <p:txBody>
          <a:bodyPr lIns="0" tIns="0" rIns="0" bIns="0" rtlCol="0" anchor="t">
            <a:spAutoFit/>
          </a:bodyPr>
          <a:lstStyle/>
          <a:p>
            <a:pPr algn="l">
              <a:lnSpc>
                <a:spcPts val="8250"/>
              </a:lnSpc>
            </a:pPr>
            <a:r>
              <a:rPr lang="en-US" sz="5500" b="1" dirty="0">
                <a:solidFill>
                  <a:srgbClr val="FFFFFF"/>
                </a:solidFill>
                <a:latin typeface="Aptos" panose="020B0004020202020204" pitchFamily="34" charset="0"/>
                <a:ea typeface="Dax Offc Bold"/>
                <a:cs typeface="Dax Offc Bold"/>
                <a:sym typeface="Dax Offc Bold"/>
              </a:rPr>
              <a:t>This is GAC</a:t>
            </a:r>
          </a:p>
        </p:txBody>
      </p:sp>
      <p:sp>
        <p:nvSpPr>
          <p:cNvPr id="14" name="TextBox 14"/>
          <p:cNvSpPr txBox="1"/>
          <p:nvPr/>
        </p:nvSpPr>
        <p:spPr>
          <a:xfrm>
            <a:off x="7704562" y="1873432"/>
            <a:ext cx="9444362" cy="461345"/>
          </a:xfrm>
          <a:prstGeom prst="rect">
            <a:avLst/>
          </a:prstGeom>
        </p:spPr>
        <p:txBody>
          <a:bodyPr lIns="0" tIns="0" rIns="0" bIns="0" rtlCol="0" anchor="t">
            <a:spAutoFit/>
          </a:bodyPr>
          <a:lstStyle/>
          <a:p>
            <a:pPr algn="l">
              <a:lnSpc>
                <a:spcPts val="3780"/>
              </a:lnSpc>
            </a:pPr>
            <a:r>
              <a:rPr lang="en-US" sz="2700" b="1" dirty="0">
                <a:solidFill>
                  <a:srgbClr val="FFFFFF"/>
                </a:solidFill>
                <a:latin typeface="Aptos" panose="020B0004020202020204" pitchFamily="34" charset="0"/>
                <a:ea typeface="Dax Offc Bold"/>
                <a:cs typeface="Dax Offc Bold"/>
                <a:sym typeface="Dax Offc Bold"/>
              </a:rPr>
              <a:t>Shipping | Logistics | Marine</a:t>
            </a:r>
          </a:p>
        </p:txBody>
      </p:sp>
      <p:grpSp>
        <p:nvGrpSpPr>
          <p:cNvPr id="15" name="Group 15"/>
          <p:cNvGrpSpPr/>
          <p:nvPr/>
        </p:nvGrpSpPr>
        <p:grpSpPr>
          <a:xfrm>
            <a:off x="7969767" y="5154062"/>
            <a:ext cx="8913952" cy="1650784"/>
            <a:chOff x="0" y="0"/>
            <a:chExt cx="11885269" cy="2201045"/>
          </a:xfrm>
        </p:grpSpPr>
        <p:grpSp>
          <p:nvGrpSpPr>
            <p:cNvPr id="16" name="Group 16"/>
            <p:cNvGrpSpPr/>
            <p:nvPr/>
          </p:nvGrpSpPr>
          <p:grpSpPr>
            <a:xfrm>
              <a:off x="0" y="0"/>
              <a:ext cx="2915877" cy="2201045"/>
              <a:chOff x="0" y="0"/>
              <a:chExt cx="639658" cy="482844"/>
            </a:xfrm>
          </p:grpSpPr>
          <p:sp>
            <p:nvSpPr>
              <p:cNvPr id="17" name="Freeform 17"/>
              <p:cNvSpPr/>
              <p:nvPr/>
            </p:nvSpPr>
            <p:spPr>
              <a:xfrm>
                <a:off x="0" y="0"/>
                <a:ext cx="639658" cy="482844"/>
              </a:xfrm>
              <a:custGeom>
                <a:avLst/>
                <a:gdLst/>
                <a:ahLst/>
                <a:cxnLst/>
                <a:rect l="l" t="t" r="r" b="b"/>
                <a:pathLst>
                  <a:path w="639658" h="482844">
                    <a:moveTo>
                      <a:pt x="0" y="0"/>
                    </a:moveTo>
                    <a:lnTo>
                      <a:pt x="639658" y="0"/>
                    </a:lnTo>
                    <a:lnTo>
                      <a:pt x="639658" y="482844"/>
                    </a:lnTo>
                    <a:lnTo>
                      <a:pt x="0" y="482844"/>
                    </a:lnTo>
                    <a:close/>
                  </a:path>
                </a:pathLst>
              </a:custGeom>
              <a:solidFill>
                <a:srgbClr val="00447C">
                  <a:alpha val="84706"/>
                </a:srgbClr>
              </a:solidFill>
            </p:spPr>
            <p:txBody>
              <a:bodyPr/>
              <a:lstStyle/>
              <a:p>
                <a:endParaRPr lang="en-GB">
                  <a:latin typeface="Aptos" panose="020B0004020202020204" pitchFamily="34" charset="0"/>
                </a:endParaRPr>
              </a:p>
            </p:txBody>
          </p:sp>
          <p:sp>
            <p:nvSpPr>
              <p:cNvPr id="18" name="TextBox 18"/>
              <p:cNvSpPr txBox="1"/>
              <p:nvPr/>
            </p:nvSpPr>
            <p:spPr>
              <a:xfrm>
                <a:off x="0" y="-28575"/>
                <a:ext cx="639658" cy="511419"/>
              </a:xfrm>
              <a:prstGeom prst="rect">
                <a:avLst/>
              </a:prstGeom>
            </p:spPr>
            <p:txBody>
              <a:bodyPr lIns="50800" tIns="50800" rIns="50800" bIns="50800" rtlCol="0" anchor="ctr"/>
              <a:lstStyle/>
              <a:p>
                <a:pPr algn="ctr">
                  <a:lnSpc>
                    <a:spcPts val="1679"/>
                  </a:lnSpc>
                </a:pPr>
                <a:endParaRPr>
                  <a:latin typeface="Aptos" panose="020B0004020202020204" pitchFamily="34" charset="0"/>
                </a:endParaRPr>
              </a:p>
            </p:txBody>
          </p:sp>
        </p:grpSp>
        <p:sp>
          <p:nvSpPr>
            <p:cNvPr id="19" name="TextBox 19"/>
            <p:cNvSpPr txBox="1"/>
            <p:nvPr/>
          </p:nvSpPr>
          <p:spPr>
            <a:xfrm>
              <a:off x="261645" y="134546"/>
              <a:ext cx="2654233" cy="1953555"/>
            </a:xfrm>
            <a:prstGeom prst="rect">
              <a:avLst/>
            </a:prstGeom>
          </p:spPr>
          <p:txBody>
            <a:bodyPr lIns="0" tIns="0" rIns="0" bIns="0" rtlCol="0" anchor="t">
              <a:spAutoFit/>
            </a:bodyPr>
            <a:lstStyle/>
            <a:p>
              <a:pPr algn="l">
                <a:lnSpc>
                  <a:spcPts val="3241"/>
                </a:lnSpc>
                <a:spcBef>
                  <a:spcPct val="0"/>
                </a:spcBef>
              </a:pPr>
              <a:r>
                <a:rPr lang="en-US" sz="2701" b="1">
                  <a:solidFill>
                    <a:srgbClr val="FFFFFF"/>
                  </a:solidFill>
                  <a:latin typeface="Aptos" panose="020B0004020202020204" pitchFamily="34" charset="0"/>
                  <a:ea typeface="Dax Offc Bold"/>
                  <a:cs typeface="Dax Offc Bold"/>
                  <a:sym typeface="Dax Offc Bold"/>
                </a:rPr>
                <a:t>20+ </a:t>
              </a:r>
            </a:p>
            <a:p>
              <a:pPr algn="l">
                <a:lnSpc>
                  <a:spcPts val="2639"/>
                </a:lnSpc>
                <a:spcBef>
                  <a:spcPct val="0"/>
                </a:spcBef>
              </a:pPr>
              <a:r>
                <a:rPr lang="en-US" sz="2199">
                  <a:solidFill>
                    <a:srgbClr val="FFFFFF"/>
                  </a:solidFill>
                  <a:latin typeface="Aptos" panose="020B0004020202020204" pitchFamily="34" charset="0"/>
                  <a:ea typeface="Dax Offc"/>
                  <a:cs typeface="Dax Offc"/>
                  <a:sym typeface="Dax Offc"/>
                </a:rPr>
                <a:t>locations in UK, Ireland &amp; Gibraltar</a:t>
              </a:r>
            </a:p>
          </p:txBody>
        </p:sp>
        <p:grpSp>
          <p:nvGrpSpPr>
            <p:cNvPr id="20" name="Group 20"/>
            <p:cNvGrpSpPr/>
            <p:nvPr/>
          </p:nvGrpSpPr>
          <p:grpSpPr>
            <a:xfrm>
              <a:off x="2986896" y="0"/>
              <a:ext cx="2915877" cy="2201045"/>
              <a:chOff x="0" y="0"/>
              <a:chExt cx="639658" cy="482844"/>
            </a:xfrm>
          </p:grpSpPr>
          <p:sp>
            <p:nvSpPr>
              <p:cNvPr id="21" name="Freeform 21"/>
              <p:cNvSpPr/>
              <p:nvPr/>
            </p:nvSpPr>
            <p:spPr>
              <a:xfrm>
                <a:off x="0" y="0"/>
                <a:ext cx="639658" cy="482844"/>
              </a:xfrm>
              <a:custGeom>
                <a:avLst/>
                <a:gdLst/>
                <a:ahLst/>
                <a:cxnLst/>
                <a:rect l="l" t="t" r="r" b="b"/>
                <a:pathLst>
                  <a:path w="639658" h="482844">
                    <a:moveTo>
                      <a:pt x="0" y="0"/>
                    </a:moveTo>
                    <a:lnTo>
                      <a:pt x="639658" y="0"/>
                    </a:lnTo>
                    <a:lnTo>
                      <a:pt x="639658" y="482844"/>
                    </a:lnTo>
                    <a:lnTo>
                      <a:pt x="0" y="482844"/>
                    </a:lnTo>
                    <a:close/>
                  </a:path>
                </a:pathLst>
              </a:custGeom>
              <a:solidFill>
                <a:srgbClr val="00447C"/>
              </a:solidFill>
            </p:spPr>
            <p:txBody>
              <a:bodyPr/>
              <a:lstStyle/>
              <a:p>
                <a:endParaRPr lang="en-GB">
                  <a:latin typeface="Aptos" panose="020B0004020202020204" pitchFamily="34" charset="0"/>
                </a:endParaRPr>
              </a:p>
            </p:txBody>
          </p:sp>
          <p:sp>
            <p:nvSpPr>
              <p:cNvPr id="22" name="TextBox 22"/>
              <p:cNvSpPr txBox="1"/>
              <p:nvPr/>
            </p:nvSpPr>
            <p:spPr>
              <a:xfrm>
                <a:off x="0" y="-28575"/>
                <a:ext cx="639658" cy="511419"/>
              </a:xfrm>
              <a:prstGeom prst="rect">
                <a:avLst/>
              </a:prstGeom>
            </p:spPr>
            <p:txBody>
              <a:bodyPr lIns="50800" tIns="50800" rIns="50800" bIns="50800" rtlCol="0" anchor="ctr"/>
              <a:lstStyle/>
              <a:p>
                <a:pPr algn="ctr">
                  <a:lnSpc>
                    <a:spcPts val="1679"/>
                  </a:lnSpc>
                </a:pPr>
                <a:endParaRPr>
                  <a:latin typeface="Aptos" panose="020B0004020202020204" pitchFamily="34" charset="0"/>
                </a:endParaRPr>
              </a:p>
            </p:txBody>
          </p:sp>
        </p:grpSp>
        <p:sp>
          <p:nvSpPr>
            <p:cNvPr id="23" name="TextBox 23"/>
            <p:cNvSpPr txBox="1"/>
            <p:nvPr/>
          </p:nvSpPr>
          <p:spPr>
            <a:xfrm>
              <a:off x="3269596" y="134546"/>
              <a:ext cx="1620346" cy="1496130"/>
            </a:xfrm>
            <a:prstGeom prst="rect">
              <a:avLst/>
            </a:prstGeom>
          </p:spPr>
          <p:txBody>
            <a:bodyPr lIns="0" tIns="0" rIns="0" bIns="0" rtlCol="0" anchor="t">
              <a:spAutoFit/>
            </a:bodyPr>
            <a:lstStyle/>
            <a:p>
              <a:pPr algn="l">
                <a:lnSpc>
                  <a:spcPts val="3241"/>
                </a:lnSpc>
                <a:spcBef>
                  <a:spcPct val="0"/>
                </a:spcBef>
              </a:pPr>
              <a:r>
                <a:rPr lang="en-US" sz="2701" b="1" dirty="0">
                  <a:solidFill>
                    <a:srgbClr val="FFFFFF"/>
                  </a:solidFill>
                  <a:latin typeface="Aptos" panose="020B0004020202020204" pitchFamily="34" charset="0"/>
                  <a:ea typeface="Dax Offc Bold"/>
                  <a:cs typeface="Dax Offc Bold"/>
                  <a:sym typeface="Dax Offc Bold"/>
                </a:rPr>
                <a:t>300+ </a:t>
              </a:r>
            </a:p>
            <a:p>
              <a:pPr algn="l">
                <a:lnSpc>
                  <a:spcPts val="2701"/>
                </a:lnSpc>
                <a:spcBef>
                  <a:spcPct val="0"/>
                </a:spcBef>
              </a:pPr>
              <a:r>
                <a:rPr lang="en-US" sz="2251" dirty="0">
                  <a:solidFill>
                    <a:srgbClr val="FFFFFF"/>
                  </a:solidFill>
                  <a:latin typeface="Aptos" panose="020B0004020202020204" pitchFamily="34" charset="0"/>
                  <a:ea typeface="Dax Offc"/>
                  <a:cs typeface="Dax Offc"/>
                  <a:sym typeface="Dax Offc"/>
                </a:rPr>
                <a:t>global offices </a:t>
              </a:r>
            </a:p>
          </p:txBody>
        </p:sp>
        <p:grpSp>
          <p:nvGrpSpPr>
            <p:cNvPr id="24" name="Group 24"/>
            <p:cNvGrpSpPr/>
            <p:nvPr/>
          </p:nvGrpSpPr>
          <p:grpSpPr>
            <a:xfrm>
              <a:off x="5978144" y="0"/>
              <a:ext cx="2915877" cy="2201045"/>
              <a:chOff x="0" y="0"/>
              <a:chExt cx="639658" cy="482844"/>
            </a:xfrm>
          </p:grpSpPr>
          <p:sp>
            <p:nvSpPr>
              <p:cNvPr id="25" name="Freeform 25"/>
              <p:cNvSpPr/>
              <p:nvPr/>
            </p:nvSpPr>
            <p:spPr>
              <a:xfrm>
                <a:off x="0" y="0"/>
                <a:ext cx="639658" cy="482844"/>
              </a:xfrm>
              <a:custGeom>
                <a:avLst/>
                <a:gdLst/>
                <a:ahLst/>
                <a:cxnLst/>
                <a:rect l="l" t="t" r="r" b="b"/>
                <a:pathLst>
                  <a:path w="639658" h="482844">
                    <a:moveTo>
                      <a:pt x="0" y="0"/>
                    </a:moveTo>
                    <a:lnTo>
                      <a:pt x="639658" y="0"/>
                    </a:lnTo>
                    <a:lnTo>
                      <a:pt x="639658" y="482844"/>
                    </a:lnTo>
                    <a:lnTo>
                      <a:pt x="0" y="482844"/>
                    </a:lnTo>
                    <a:close/>
                  </a:path>
                </a:pathLst>
              </a:custGeom>
              <a:solidFill>
                <a:srgbClr val="00447C">
                  <a:alpha val="84706"/>
                </a:srgbClr>
              </a:solidFill>
            </p:spPr>
            <p:txBody>
              <a:bodyPr/>
              <a:lstStyle/>
              <a:p>
                <a:endParaRPr lang="en-GB">
                  <a:latin typeface="Aptos" panose="020B0004020202020204" pitchFamily="34" charset="0"/>
                </a:endParaRPr>
              </a:p>
            </p:txBody>
          </p:sp>
          <p:sp>
            <p:nvSpPr>
              <p:cNvPr id="26" name="TextBox 26"/>
              <p:cNvSpPr txBox="1"/>
              <p:nvPr/>
            </p:nvSpPr>
            <p:spPr>
              <a:xfrm>
                <a:off x="0" y="-28575"/>
                <a:ext cx="639658" cy="511419"/>
              </a:xfrm>
              <a:prstGeom prst="rect">
                <a:avLst/>
              </a:prstGeom>
            </p:spPr>
            <p:txBody>
              <a:bodyPr lIns="50800" tIns="50800" rIns="50800" bIns="50800" rtlCol="0" anchor="ctr"/>
              <a:lstStyle/>
              <a:p>
                <a:pPr algn="ctr">
                  <a:lnSpc>
                    <a:spcPts val="1679"/>
                  </a:lnSpc>
                </a:pPr>
                <a:endParaRPr>
                  <a:latin typeface="Aptos" panose="020B0004020202020204" pitchFamily="34" charset="0"/>
                </a:endParaRPr>
              </a:p>
            </p:txBody>
          </p:sp>
        </p:grpSp>
        <p:sp>
          <p:nvSpPr>
            <p:cNvPr id="27" name="TextBox 27"/>
            <p:cNvSpPr txBox="1"/>
            <p:nvPr/>
          </p:nvSpPr>
          <p:spPr>
            <a:xfrm>
              <a:off x="6249478" y="184555"/>
              <a:ext cx="2339172" cy="1008823"/>
            </a:xfrm>
            <a:prstGeom prst="rect">
              <a:avLst/>
            </a:prstGeom>
          </p:spPr>
          <p:txBody>
            <a:bodyPr lIns="0" tIns="0" rIns="0" bIns="0" rtlCol="0" anchor="t">
              <a:spAutoFit/>
            </a:bodyPr>
            <a:lstStyle/>
            <a:p>
              <a:pPr algn="l">
                <a:lnSpc>
                  <a:spcPts val="3241"/>
                </a:lnSpc>
                <a:spcBef>
                  <a:spcPct val="0"/>
                </a:spcBef>
              </a:pPr>
              <a:r>
                <a:rPr lang="en-US" sz="2701" b="1">
                  <a:solidFill>
                    <a:srgbClr val="FFFFFF"/>
                  </a:solidFill>
                  <a:latin typeface="Aptos" panose="020B0004020202020204" pitchFamily="34" charset="0"/>
                  <a:ea typeface="Dax Offc Bold"/>
                  <a:cs typeface="Dax Offc Bold"/>
                  <a:sym typeface="Dax Offc Bold"/>
                </a:rPr>
                <a:t>50+ </a:t>
              </a:r>
            </a:p>
            <a:p>
              <a:pPr algn="l">
                <a:lnSpc>
                  <a:spcPts val="2701"/>
                </a:lnSpc>
                <a:spcBef>
                  <a:spcPct val="0"/>
                </a:spcBef>
              </a:pPr>
              <a:r>
                <a:rPr lang="en-US" sz="2251">
                  <a:solidFill>
                    <a:srgbClr val="FFFFFF"/>
                  </a:solidFill>
                  <a:latin typeface="Aptos" panose="020B0004020202020204" pitchFamily="34" charset="0"/>
                  <a:ea typeface="Dax Offc"/>
                  <a:cs typeface="Dax Offc"/>
                  <a:sym typeface="Dax Offc"/>
                </a:rPr>
                <a:t>countries</a:t>
              </a:r>
            </a:p>
          </p:txBody>
        </p:sp>
        <p:grpSp>
          <p:nvGrpSpPr>
            <p:cNvPr id="28" name="Group 28"/>
            <p:cNvGrpSpPr/>
            <p:nvPr/>
          </p:nvGrpSpPr>
          <p:grpSpPr>
            <a:xfrm>
              <a:off x="8969392" y="0"/>
              <a:ext cx="2915877" cy="2201045"/>
              <a:chOff x="0" y="0"/>
              <a:chExt cx="639658" cy="482844"/>
            </a:xfrm>
          </p:grpSpPr>
          <p:sp>
            <p:nvSpPr>
              <p:cNvPr id="29" name="Freeform 29"/>
              <p:cNvSpPr/>
              <p:nvPr/>
            </p:nvSpPr>
            <p:spPr>
              <a:xfrm>
                <a:off x="0" y="0"/>
                <a:ext cx="639658" cy="482844"/>
              </a:xfrm>
              <a:custGeom>
                <a:avLst/>
                <a:gdLst/>
                <a:ahLst/>
                <a:cxnLst/>
                <a:rect l="l" t="t" r="r" b="b"/>
                <a:pathLst>
                  <a:path w="639658" h="482844">
                    <a:moveTo>
                      <a:pt x="0" y="0"/>
                    </a:moveTo>
                    <a:lnTo>
                      <a:pt x="639658" y="0"/>
                    </a:lnTo>
                    <a:lnTo>
                      <a:pt x="639658" y="482844"/>
                    </a:lnTo>
                    <a:lnTo>
                      <a:pt x="0" y="482844"/>
                    </a:lnTo>
                    <a:close/>
                  </a:path>
                </a:pathLst>
              </a:custGeom>
              <a:solidFill>
                <a:srgbClr val="00447C"/>
              </a:solidFill>
            </p:spPr>
            <p:txBody>
              <a:bodyPr/>
              <a:lstStyle/>
              <a:p>
                <a:endParaRPr lang="en-GB">
                  <a:latin typeface="Aptos" panose="020B0004020202020204" pitchFamily="34" charset="0"/>
                </a:endParaRPr>
              </a:p>
            </p:txBody>
          </p:sp>
          <p:sp>
            <p:nvSpPr>
              <p:cNvPr id="30" name="TextBox 30"/>
              <p:cNvSpPr txBox="1"/>
              <p:nvPr/>
            </p:nvSpPr>
            <p:spPr>
              <a:xfrm>
                <a:off x="0" y="-28575"/>
                <a:ext cx="639658" cy="511419"/>
              </a:xfrm>
              <a:prstGeom prst="rect">
                <a:avLst/>
              </a:prstGeom>
            </p:spPr>
            <p:txBody>
              <a:bodyPr lIns="50800" tIns="50800" rIns="50800" bIns="50800" rtlCol="0" anchor="ctr"/>
              <a:lstStyle/>
              <a:p>
                <a:pPr algn="ctr">
                  <a:lnSpc>
                    <a:spcPts val="1679"/>
                  </a:lnSpc>
                </a:pPr>
                <a:endParaRPr>
                  <a:latin typeface="Aptos" panose="020B0004020202020204" pitchFamily="34" charset="0"/>
                </a:endParaRPr>
              </a:p>
            </p:txBody>
          </p:sp>
        </p:grpSp>
        <p:sp>
          <p:nvSpPr>
            <p:cNvPr id="31" name="TextBox 31"/>
            <p:cNvSpPr txBox="1"/>
            <p:nvPr/>
          </p:nvSpPr>
          <p:spPr>
            <a:xfrm>
              <a:off x="9257744" y="184554"/>
              <a:ext cx="2339172" cy="1496130"/>
            </a:xfrm>
            <a:prstGeom prst="rect">
              <a:avLst/>
            </a:prstGeom>
          </p:spPr>
          <p:txBody>
            <a:bodyPr lIns="0" tIns="0" rIns="0" bIns="0" rtlCol="0" anchor="t">
              <a:spAutoFit/>
            </a:bodyPr>
            <a:lstStyle/>
            <a:p>
              <a:pPr algn="l">
                <a:lnSpc>
                  <a:spcPts val="3241"/>
                </a:lnSpc>
                <a:spcBef>
                  <a:spcPct val="0"/>
                </a:spcBef>
              </a:pPr>
              <a:r>
                <a:rPr lang="en-US" sz="2701" b="1" dirty="0">
                  <a:solidFill>
                    <a:srgbClr val="FFFFFF"/>
                  </a:solidFill>
                  <a:latin typeface="Aptos" panose="020B0004020202020204" pitchFamily="34" charset="0"/>
                  <a:ea typeface="Dax Offc Bold"/>
                  <a:cs typeface="Dax Offc Bold"/>
                  <a:sym typeface="Dax Offc Bold"/>
                </a:rPr>
                <a:t>7500+ </a:t>
              </a:r>
            </a:p>
            <a:p>
              <a:pPr algn="l">
                <a:lnSpc>
                  <a:spcPts val="2701"/>
                </a:lnSpc>
                <a:spcBef>
                  <a:spcPct val="0"/>
                </a:spcBef>
              </a:pPr>
              <a:r>
                <a:rPr lang="en-US" sz="2251" dirty="0">
                  <a:solidFill>
                    <a:srgbClr val="FFFFFF"/>
                  </a:solidFill>
                  <a:latin typeface="Aptos" panose="020B0004020202020204" pitchFamily="34" charset="0"/>
                  <a:ea typeface="Dax Offc"/>
                  <a:cs typeface="Dax Offc"/>
                  <a:sym typeface="Dax Offc"/>
                </a:rPr>
                <a:t>dedicated people</a:t>
              </a:r>
            </a:p>
          </p:txBody>
        </p:sp>
      </p:grpSp>
      <p:grpSp>
        <p:nvGrpSpPr>
          <p:cNvPr id="32" name="Group 32"/>
          <p:cNvGrpSpPr/>
          <p:nvPr/>
        </p:nvGrpSpPr>
        <p:grpSpPr>
          <a:xfrm>
            <a:off x="0" y="9982364"/>
            <a:ext cx="18288000" cy="324360"/>
            <a:chOff x="0" y="0"/>
            <a:chExt cx="4816592" cy="85428"/>
          </a:xfrm>
        </p:grpSpPr>
        <p:sp>
          <p:nvSpPr>
            <p:cNvPr id="33" name="Freeform 33"/>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34" name="TextBox 34"/>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35" name="Group 35"/>
          <p:cNvGrpSpPr>
            <a:grpSpLocks noChangeAspect="1"/>
          </p:cNvGrpSpPr>
          <p:nvPr/>
        </p:nvGrpSpPr>
        <p:grpSpPr>
          <a:xfrm rot="-303489">
            <a:off x="15396023" y="9852660"/>
            <a:ext cx="3411317" cy="576282"/>
            <a:chOff x="0" y="0"/>
            <a:chExt cx="13716000" cy="2317077"/>
          </a:xfrm>
        </p:grpSpPr>
        <p:sp>
          <p:nvSpPr>
            <p:cNvPr id="36" name="Freeform 36"/>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grpSp>
        <p:nvGrpSpPr>
          <p:cNvPr id="42" name="Group 41">
            <a:extLst>
              <a:ext uri="{FF2B5EF4-FFF2-40B4-BE49-F238E27FC236}">
                <a16:creationId xmlns:a16="http://schemas.microsoft.com/office/drawing/2014/main" id="{2FD5978A-1B0F-2943-77F0-7C4B4A74DF76}"/>
              </a:ext>
            </a:extLst>
          </p:cNvPr>
          <p:cNvGrpSpPr/>
          <p:nvPr/>
        </p:nvGrpSpPr>
        <p:grpSpPr>
          <a:xfrm>
            <a:off x="-2667000" y="720141"/>
            <a:ext cx="3771900" cy="9486283"/>
            <a:chOff x="-1719351" y="685215"/>
            <a:chExt cx="4151603" cy="10090697"/>
          </a:xfrm>
        </p:grpSpPr>
        <p:grpSp>
          <p:nvGrpSpPr>
            <p:cNvPr id="43" name="Group 5">
              <a:extLst>
                <a:ext uri="{FF2B5EF4-FFF2-40B4-BE49-F238E27FC236}">
                  <a16:creationId xmlns:a16="http://schemas.microsoft.com/office/drawing/2014/main" id="{5A932A13-40E1-068B-C1AC-B1A3F129F38C}"/>
                </a:ext>
              </a:extLst>
            </p:cNvPr>
            <p:cNvGrpSpPr/>
            <p:nvPr/>
          </p:nvGrpSpPr>
          <p:grpSpPr>
            <a:xfrm rot="-5400000">
              <a:off x="1638438" y="260734"/>
              <a:ext cx="369333" cy="1218295"/>
              <a:chOff x="0" y="0"/>
              <a:chExt cx="62801" cy="196494"/>
            </a:xfrm>
          </p:grpSpPr>
          <p:sp>
            <p:nvSpPr>
              <p:cNvPr id="47" name="Freeform 6">
                <a:extLst>
                  <a:ext uri="{FF2B5EF4-FFF2-40B4-BE49-F238E27FC236}">
                    <a16:creationId xmlns:a16="http://schemas.microsoft.com/office/drawing/2014/main" id="{31000B94-8982-FC34-D5E3-B08DC6766911}"/>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48" name="TextBox 7">
                <a:extLst>
                  <a:ext uri="{FF2B5EF4-FFF2-40B4-BE49-F238E27FC236}">
                    <a16:creationId xmlns:a16="http://schemas.microsoft.com/office/drawing/2014/main" id="{1A4B3795-4FD0-85AC-41B4-C79033F065A7}"/>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44" name="Rectangle 43">
              <a:extLst>
                <a:ext uri="{FF2B5EF4-FFF2-40B4-BE49-F238E27FC236}">
                  <a16:creationId xmlns:a16="http://schemas.microsoft.com/office/drawing/2014/main" id="{31C01105-9AE2-255D-F4E6-CF896CA3A64C}"/>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45" name="TextBox 44">
              <a:extLst>
                <a:ext uri="{FF2B5EF4-FFF2-40B4-BE49-F238E27FC236}">
                  <a16:creationId xmlns:a16="http://schemas.microsoft.com/office/drawing/2014/main" id="{F68FF2AC-B207-D9F1-DCEC-B5B81603E644}"/>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4"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5"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5"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5"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6"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7"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8"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9"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0"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2"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3"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46" name="TextBox 45">
              <a:extLst>
                <a:ext uri="{FF2B5EF4-FFF2-40B4-BE49-F238E27FC236}">
                  <a16:creationId xmlns:a16="http://schemas.microsoft.com/office/drawing/2014/main" id="{827CDB27-B2F4-28A7-6E57-AAAF7A2B0B3E}"/>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p:transition>
    <p:push dir="u"/>
  </p:transition>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4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42"/>
                                        </p:tgtEl>
                                        <p:attrNameLst>
                                          <p:attrName>ppt_x</p:attrName>
                                          <p:attrName>ppt_y</p:attrName>
                                        </p:attrNameLst>
                                      </p:cBhvr>
                                      <p:rCtr x="0" y="-15"/>
                                    </p:animMotion>
                                  </p:childTnLst>
                                </p:cTn>
                              </p:par>
                            </p:childTnLst>
                          </p:cTn>
                        </p:par>
                      </p:childTnLst>
                    </p:cTn>
                  </p:par>
                </p:childTnLst>
              </p:cTn>
              <p:nextCondLst>
                <p:cond evt="onClick" delay="0">
                  <p:tgtEl>
                    <p:spTgt spid="4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C14D8-68A6-3F1B-B3EE-457A0D168B00}"/>
            </a:ext>
          </a:extLst>
        </p:cNvPr>
        <p:cNvGrpSpPr/>
        <p:nvPr/>
      </p:nvGrpSpPr>
      <p:grpSpPr>
        <a:xfrm>
          <a:off x="0" y="0"/>
          <a:ext cx="0" cy="0"/>
          <a:chOff x="0" y="0"/>
          <a:chExt cx="0" cy="0"/>
        </a:xfrm>
      </p:grpSpPr>
      <p:grpSp>
        <p:nvGrpSpPr>
          <p:cNvPr id="73" name="Text - couriers">
            <a:extLst>
              <a:ext uri="{FF2B5EF4-FFF2-40B4-BE49-F238E27FC236}">
                <a16:creationId xmlns:a16="http://schemas.microsoft.com/office/drawing/2014/main" id="{AD950736-BB0D-47D5-22FC-A07CA473EDB8}"/>
              </a:ext>
            </a:extLst>
          </p:cNvPr>
          <p:cNvGrpSpPr/>
          <p:nvPr/>
        </p:nvGrpSpPr>
        <p:grpSpPr>
          <a:xfrm>
            <a:off x="10134600" y="1944311"/>
            <a:ext cx="6502283" cy="7188764"/>
            <a:chOff x="11180074" y="2795217"/>
            <a:chExt cx="5968850" cy="5915542"/>
          </a:xfrm>
        </p:grpSpPr>
        <p:grpSp>
          <p:nvGrpSpPr>
            <p:cNvPr id="74" name="Text - couriers">
              <a:extLst>
                <a:ext uri="{FF2B5EF4-FFF2-40B4-BE49-F238E27FC236}">
                  <a16:creationId xmlns:a16="http://schemas.microsoft.com/office/drawing/2014/main" id="{A4BD8355-9C5F-A172-42BD-B636BC178F72}"/>
                </a:ext>
              </a:extLst>
            </p:cNvPr>
            <p:cNvGrpSpPr/>
            <p:nvPr/>
          </p:nvGrpSpPr>
          <p:grpSpPr>
            <a:xfrm>
              <a:off x="11180074" y="2795217"/>
              <a:ext cx="5968850" cy="5915542"/>
              <a:chOff x="1" y="1"/>
              <a:chExt cx="5520950" cy="5471642"/>
            </a:xfrm>
          </p:grpSpPr>
          <p:sp>
            <p:nvSpPr>
              <p:cNvPr id="77" name="Freeform 12">
                <a:extLst>
                  <a:ext uri="{FF2B5EF4-FFF2-40B4-BE49-F238E27FC236}">
                    <a16:creationId xmlns:a16="http://schemas.microsoft.com/office/drawing/2014/main" id="{184596BA-0EF7-DF5D-7F23-FDD064710752}"/>
                  </a:ext>
                </a:extLst>
              </p:cNvPr>
              <p:cNvSpPr/>
              <p:nvPr/>
            </p:nvSpPr>
            <p:spPr>
              <a:xfrm>
                <a:off x="1" y="1"/>
                <a:ext cx="5520950" cy="5471642"/>
              </a:xfrm>
              <a:custGeom>
                <a:avLst/>
                <a:gdLst/>
                <a:ahLst/>
                <a:cxnLst/>
                <a:rect l="l" t="t" r="r" b="b"/>
                <a:pathLst>
                  <a:path w="5520950" h="5471642">
                    <a:moveTo>
                      <a:pt x="5396490" y="5471642"/>
                    </a:moveTo>
                    <a:lnTo>
                      <a:pt x="124460" y="5471642"/>
                    </a:lnTo>
                    <a:cubicBezTo>
                      <a:pt x="55880" y="5471642"/>
                      <a:pt x="0" y="5415762"/>
                      <a:pt x="0" y="5347182"/>
                    </a:cubicBezTo>
                    <a:lnTo>
                      <a:pt x="0" y="124460"/>
                    </a:lnTo>
                    <a:cubicBezTo>
                      <a:pt x="0" y="55880"/>
                      <a:pt x="55880" y="0"/>
                      <a:pt x="124460" y="0"/>
                    </a:cubicBezTo>
                    <a:lnTo>
                      <a:pt x="5396490" y="0"/>
                    </a:lnTo>
                    <a:cubicBezTo>
                      <a:pt x="5465070" y="0"/>
                      <a:pt x="5520950" y="55880"/>
                      <a:pt x="5520950" y="124460"/>
                    </a:cubicBezTo>
                    <a:lnTo>
                      <a:pt x="5520950" y="5347182"/>
                    </a:lnTo>
                    <a:cubicBezTo>
                      <a:pt x="5520950" y="5415762"/>
                      <a:pt x="5465070" y="5471642"/>
                      <a:pt x="5396490" y="5471642"/>
                    </a:cubicBezTo>
                    <a:close/>
                  </a:path>
                </a:pathLst>
              </a:custGeom>
              <a:solidFill>
                <a:srgbClr val="E3F6FF"/>
              </a:solidFill>
            </p:spPr>
            <p:txBody>
              <a:bodyPr/>
              <a:lstStyle/>
              <a:p>
                <a:endParaRPr lang="en-GB" dirty="0">
                  <a:latin typeface="Aptos" panose="020B0004020202020204" pitchFamily="34" charset="0"/>
                </a:endParaRPr>
              </a:p>
            </p:txBody>
          </p:sp>
        </p:grpSp>
        <p:sp>
          <p:nvSpPr>
            <p:cNvPr id="75" name="TextBox 33">
              <a:extLst>
                <a:ext uri="{FF2B5EF4-FFF2-40B4-BE49-F238E27FC236}">
                  <a16:creationId xmlns:a16="http://schemas.microsoft.com/office/drawing/2014/main" id="{F662B6D5-2294-0B1E-D0C5-4B1D26C7CD8F}"/>
                </a:ext>
              </a:extLst>
            </p:cNvPr>
            <p:cNvSpPr txBox="1"/>
            <p:nvPr/>
          </p:nvSpPr>
          <p:spPr>
            <a:xfrm>
              <a:off x="11477809" y="3073787"/>
              <a:ext cx="1560944" cy="370876"/>
            </a:xfrm>
            <a:prstGeom prst="rect">
              <a:avLst/>
            </a:prstGeom>
          </p:spPr>
          <p:txBody>
            <a:bodyPr lIns="0" tIns="0" rIns="0" bIns="0" rtlCol="0" anchor="t">
              <a:spAutoFit/>
            </a:bodyPr>
            <a:lstStyle/>
            <a:p>
              <a:pPr>
                <a:lnSpc>
                  <a:spcPts val="3768"/>
                </a:lnSpc>
              </a:pPr>
              <a:r>
                <a:rPr lang="en-US" sz="2400" b="1" dirty="0">
                  <a:solidFill>
                    <a:srgbClr val="00447C"/>
                  </a:solidFill>
                  <a:latin typeface="Aptos" panose="020B0004020202020204" pitchFamily="34" charset="0"/>
                  <a:ea typeface="Dax Offc Bold"/>
                  <a:cs typeface="Dax Offc Bold"/>
                  <a:sym typeface="Dax Offc Bold"/>
                </a:rPr>
                <a:t>Couriers</a:t>
              </a:r>
            </a:p>
          </p:txBody>
        </p:sp>
        <p:sp>
          <p:nvSpPr>
            <p:cNvPr id="76" name="TextBox 38">
              <a:extLst>
                <a:ext uri="{FF2B5EF4-FFF2-40B4-BE49-F238E27FC236}">
                  <a16:creationId xmlns:a16="http://schemas.microsoft.com/office/drawing/2014/main" id="{A7A513D6-5800-4D4B-133A-FB0FFEFFFAD1}"/>
                </a:ext>
              </a:extLst>
            </p:cNvPr>
            <p:cNvSpPr txBox="1">
              <a:spLocks/>
            </p:cNvSpPr>
            <p:nvPr/>
          </p:nvSpPr>
          <p:spPr>
            <a:xfrm>
              <a:off x="11477809" y="3702304"/>
              <a:ext cx="5373380" cy="2135819"/>
            </a:xfrm>
            <a:prstGeom prst="rect">
              <a:avLst/>
            </a:prstGeom>
          </p:spPr>
          <p:txBody>
            <a:bodyPr wrap="square" lIns="0" tIns="0" rIns="0" bIns="0" rtlCol="0" anchor="t">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We provide international courier solutions globally.</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Working with all the major fast parcel carriers, choose from competitive rates and a range of delivery timeframes to suit your requirements.</a:t>
              </a:r>
            </a:p>
          </p:txBody>
        </p:sp>
      </p:grpSp>
      <p:grpSp>
        <p:nvGrpSpPr>
          <p:cNvPr id="78" name="Text - air freight">
            <a:extLst>
              <a:ext uri="{FF2B5EF4-FFF2-40B4-BE49-F238E27FC236}">
                <a16:creationId xmlns:a16="http://schemas.microsoft.com/office/drawing/2014/main" id="{D0DE1FC7-9851-EEBC-7F94-D2D984E4B3F8}"/>
              </a:ext>
            </a:extLst>
          </p:cNvPr>
          <p:cNvGrpSpPr/>
          <p:nvPr/>
        </p:nvGrpSpPr>
        <p:grpSpPr>
          <a:xfrm>
            <a:off x="10100568" y="1944312"/>
            <a:ext cx="6502283" cy="7188940"/>
            <a:chOff x="11180072" y="2795216"/>
            <a:chExt cx="5968850" cy="5915542"/>
          </a:xfrm>
          <a:solidFill>
            <a:srgbClr val="E3F6FF"/>
          </a:solidFill>
        </p:grpSpPr>
        <p:grpSp>
          <p:nvGrpSpPr>
            <p:cNvPr id="79" name="Text - couriers">
              <a:extLst>
                <a:ext uri="{FF2B5EF4-FFF2-40B4-BE49-F238E27FC236}">
                  <a16:creationId xmlns:a16="http://schemas.microsoft.com/office/drawing/2014/main" id="{AD2B8867-2CC6-74B2-E12A-45D4F329E150}"/>
                </a:ext>
              </a:extLst>
            </p:cNvPr>
            <p:cNvGrpSpPr/>
            <p:nvPr/>
          </p:nvGrpSpPr>
          <p:grpSpPr>
            <a:xfrm>
              <a:off x="11180072" y="2795216"/>
              <a:ext cx="5968850" cy="5915542"/>
              <a:chOff x="-2" y="0"/>
              <a:chExt cx="5520950" cy="5471642"/>
            </a:xfrm>
            <a:grpFill/>
          </p:grpSpPr>
          <p:sp>
            <p:nvSpPr>
              <p:cNvPr id="82" name="Freeform 12">
                <a:extLst>
                  <a:ext uri="{FF2B5EF4-FFF2-40B4-BE49-F238E27FC236}">
                    <a16:creationId xmlns:a16="http://schemas.microsoft.com/office/drawing/2014/main" id="{76169A25-EF0A-32AC-9E4E-D0B22497CDBB}"/>
                  </a:ext>
                </a:extLst>
              </p:cNvPr>
              <p:cNvSpPr/>
              <p:nvPr/>
            </p:nvSpPr>
            <p:spPr>
              <a:xfrm>
                <a:off x="-2" y="0"/>
                <a:ext cx="5520950" cy="5471642"/>
              </a:xfrm>
              <a:custGeom>
                <a:avLst/>
                <a:gdLst/>
                <a:ahLst/>
                <a:cxnLst/>
                <a:rect l="l" t="t" r="r" b="b"/>
                <a:pathLst>
                  <a:path w="5520950" h="5471642">
                    <a:moveTo>
                      <a:pt x="5396490" y="5471642"/>
                    </a:moveTo>
                    <a:lnTo>
                      <a:pt x="124460" y="5471642"/>
                    </a:lnTo>
                    <a:cubicBezTo>
                      <a:pt x="55880" y="5471642"/>
                      <a:pt x="0" y="5415762"/>
                      <a:pt x="0" y="5347182"/>
                    </a:cubicBezTo>
                    <a:lnTo>
                      <a:pt x="0" y="124460"/>
                    </a:lnTo>
                    <a:cubicBezTo>
                      <a:pt x="0" y="55880"/>
                      <a:pt x="55880" y="0"/>
                      <a:pt x="124460" y="0"/>
                    </a:cubicBezTo>
                    <a:lnTo>
                      <a:pt x="5396490" y="0"/>
                    </a:lnTo>
                    <a:cubicBezTo>
                      <a:pt x="5465070" y="0"/>
                      <a:pt x="5520950" y="55880"/>
                      <a:pt x="5520950" y="124460"/>
                    </a:cubicBezTo>
                    <a:lnTo>
                      <a:pt x="5520950" y="5347182"/>
                    </a:lnTo>
                    <a:cubicBezTo>
                      <a:pt x="5520950" y="5415762"/>
                      <a:pt x="5465070" y="5471642"/>
                      <a:pt x="5396490" y="5471642"/>
                    </a:cubicBezTo>
                    <a:close/>
                  </a:path>
                </a:pathLst>
              </a:custGeom>
              <a:grpFill/>
            </p:spPr>
            <p:txBody>
              <a:bodyPr/>
              <a:lstStyle/>
              <a:p>
                <a:endParaRPr lang="en-GB" dirty="0">
                  <a:latin typeface="Aptos" panose="020B0004020202020204" pitchFamily="34" charset="0"/>
                </a:endParaRPr>
              </a:p>
            </p:txBody>
          </p:sp>
        </p:grpSp>
        <p:sp>
          <p:nvSpPr>
            <p:cNvPr id="80" name="TextBox 33">
              <a:extLst>
                <a:ext uri="{FF2B5EF4-FFF2-40B4-BE49-F238E27FC236}">
                  <a16:creationId xmlns:a16="http://schemas.microsoft.com/office/drawing/2014/main" id="{8628C39C-78D2-8B45-F285-B5B987CF3A14}"/>
                </a:ext>
              </a:extLst>
            </p:cNvPr>
            <p:cNvSpPr txBox="1"/>
            <p:nvPr/>
          </p:nvSpPr>
          <p:spPr>
            <a:xfrm>
              <a:off x="11482452" y="3070328"/>
              <a:ext cx="1560944" cy="370867"/>
            </a:xfrm>
            <a:prstGeom prst="rect">
              <a:avLst/>
            </a:prstGeom>
            <a:grpFill/>
          </p:spPr>
          <p:txBody>
            <a:bodyPr lIns="0" tIns="0" rIns="0" bIns="0" rtlCol="0" anchor="t">
              <a:spAutoFit/>
            </a:bodyPr>
            <a:lstStyle/>
            <a:p>
              <a:pPr>
                <a:lnSpc>
                  <a:spcPts val="3768"/>
                </a:lnSpc>
              </a:pPr>
              <a:r>
                <a:rPr lang="en-US" sz="2400" b="1" dirty="0">
                  <a:solidFill>
                    <a:srgbClr val="00447C"/>
                  </a:solidFill>
                  <a:latin typeface="Aptos" panose="020B0004020202020204" pitchFamily="34" charset="0"/>
                  <a:ea typeface="Dax Offc Bold"/>
                  <a:cs typeface="Dax Offc Bold"/>
                  <a:sym typeface="Dax Offc Bold"/>
                </a:rPr>
                <a:t>Air freight</a:t>
              </a:r>
            </a:p>
          </p:txBody>
        </p:sp>
        <p:sp>
          <p:nvSpPr>
            <p:cNvPr id="81" name="TextBox 38">
              <a:extLst>
                <a:ext uri="{FF2B5EF4-FFF2-40B4-BE49-F238E27FC236}">
                  <a16:creationId xmlns:a16="http://schemas.microsoft.com/office/drawing/2014/main" id="{62D38BDD-89C1-B5D9-3B5C-629E27664960}"/>
                </a:ext>
              </a:extLst>
            </p:cNvPr>
            <p:cNvSpPr txBox="1">
              <a:spLocks/>
            </p:cNvSpPr>
            <p:nvPr/>
          </p:nvSpPr>
          <p:spPr>
            <a:xfrm>
              <a:off x="11485867" y="3697295"/>
              <a:ext cx="5357259" cy="3359853"/>
            </a:xfrm>
            <a:prstGeom prst="rect">
              <a:avLst/>
            </a:prstGeom>
            <a:grpFill/>
          </p:spPr>
          <p:txBody>
            <a:bodyPr wrap="square" lIns="0" tIns="0" rIns="0" bIns="0" rtlCol="0" anchor="t">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Our global air freight services deliver cargo to every location around the world served by an airport.</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Our global partnerships with major air carriers give you priority access to competitive rates and space allocations.</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Choose from door-to-door, customs cleared deliveries, consolidated freight options and charter services for bespoke solutions.</a:t>
              </a:r>
            </a:p>
          </p:txBody>
        </p:sp>
      </p:grpSp>
      <p:grpSp>
        <p:nvGrpSpPr>
          <p:cNvPr id="83" name="Text - road">
            <a:extLst>
              <a:ext uri="{FF2B5EF4-FFF2-40B4-BE49-F238E27FC236}">
                <a16:creationId xmlns:a16="http://schemas.microsoft.com/office/drawing/2014/main" id="{F3EF032A-3482-D357-80EE-0FD58A25A7A5}"/>
              </a:ext>
            </a:extLst>
          </p:cNvPr>
          <p:cNvGrpSpPr/>
          <p:nvPr/>
        </p:nvGrpSpPr>
        <p:grpSpPr>
          <a:xfrm>
            <a:off x="10117584" y="1944313"/>
            <a:ext cx="6502283" cy="7188764"/>
            <a:chOff x="10654592" y="2799825"/>
            <a:chExt cx="6502283" cy="5915542"/>
          </a:xfrm>
          <a:solidFill>
            <a:srgbClr val="E3F6FF"/>
          </a:solidFill>
        </p:grpSpPr>
        <p:grpSp>
          <p:nvGrpSpPr>
            <p:cNvPr id="84" name="Text - road freight">
              <a:extLst>
                <a:ext uri="{FF2B5EF4-FFF2-40B4-BE49-F238E27FC236}">
                  <a16:creationId xmlns:a16="http://schemas.microsoft.com/office/drawing/2014/main" id="{EBDA445F-8A50-AFB3-AC90-B845E0A2CF63}"/>
                </a:ext>
              </a:extLst>
            </p:cNvPr>
            <p:cNvGrpSpPr/>
            <p:nvPr/>
          </p:nvGrpSpPr>
          <p:grpSpPr>
            <a:xfrm>
              <a:off x="10654592" y="2799825"/>
              <a:ext cx="6502283" cy="5915542"/>
              <a:chOff x="11180074" y="2795216"/>
              <a:chExt cx="5968850" cy="5915542"/>
            </a:xfrm>
            <a:grpFill/>
          </p:grpSpPr>
          <p:grpSp>
            <p:nvGrpSpPr>
              <p:cNvPr id="86" name="Text - couriers">
                <a:extLst>
                  <a:ext uri="{FF2B5EF4-FFF2-40B4-BE49-F238E27FC236}">
                    <a16:creationId xmlns:a16="http://schemas.microsoft.com/office/drawing/2014/main" id="{13518601-7E5C-5A5B-E637-9185964DF3C6}"/>
                  </a:ext>
                </a:extLst>
              </p:cNvPr>
              <p:cNvGrpSpPr/>
              <p:nvPr/>
            </p:nvGrpSpPr>
            <p:grpSpPr>
              <a:xfrm>
                <a:off x="11180074" y="2795216"/>
                <a:ext cx="5968850" cy="5915542"/>
                <a:chOff x="0" y="0"/>
                <a:chExt cx="5520950" cy="5471642"/>
              </a:xfrm>
              <a:grpFill/>
            </p:grpSpPr>
            <p:sp>
              <p:nvSpPr>
                <p:cNvPr id="88" name="Freeform 12">
                  <a:extLst>
                    <a:ext uri="{FF2B5EF4-FFF2-40B4-BE49-F238E27FC236}">
                      <a16:creationId xmlns:a16="http://schemas.microsoft.com/office/drawing/2014/main" id="{ABEE694E-1B6C-A3A2-CA3F-B984D9E9E7A8}"/>
                    </a:ext>
                  </a:extLst>
                </p:cNvPr>
                <p:cNvSpPr/>
                <p:nvPr/>
              </p:nvSpPr>
              <p:spPr>
                <a:xfrm>
                  <a:off x="0" y="0"/>
                  <a:ext cx="5520950" cy="5471642"/>
                </a:xfrm>
                <a:custGeom>
                  <a:avLst/>
                  <a:gdLst/>
                  <a:ahLst/>
                  <a:cxnLst/>
                  <a:rect l="l" t="t" r="r" b="b"/>
                  <a:pathLst>
                    <a:path w="5520950" h="5471642">
                      <a:moveTo>
                        <a:pt x="5396490" y="5471642"/>
                      </a:moveTo>
                      <a:lnTo>
                        <a:pt x="124460" y="5471642"/>
                      </a:lnTo>
                      <a:cubicBezTo>
                        <a:pt x="55880" y="5471642"/>
                        <a:pt x="0" y="5415762"/>
                        <a:pt x="0" y="5347182"/>
                      </a:cubicBezTo>
                      <a:lnTo>
                        <a:pt x="0" y="124460"/>
                      </a:lnTo>
                      <a:cubicBezTo>
                        <a:pt x="0" y="55880"/>
                        <a:pt x="55880" y="0"/>
                        <a:pt x="124460" y="0"/>
                      </a:cubicBezTo>
                      <a:lnTo>
                        <a:pt x="5396490" y="0"/>
                      </a:lnTo>
                      <a:cubicBezTo>
                        <a:pt x="5465070" y="0"/>
                        <a:pt x="5520950" y="55880"/>
                        <a:pt x="5520950" y="124460"/>
                      </a:cubicBezTo>
                      <a:lnTo>
                        <a:pt x="5520950" y="5347182"/>
                      </a:lnTo>
                      <a:cubicBezTo>
                        <a:pt x="5520950" y="5415762"/>
                        <a:pt x="5465070" y="5471642"/>
                        <a:pt x="5396490" y="5471642"/>
                      </a:cubicBezTo>
                      <a:close/>
                    </a:path>
                  </a:pathLst>
                </a:custGeom>
                <a:grpFill/>
              </p:spPr>
              <p:txBody>
                <a:bodyPr/>
                <a:lstStyle/>
                <a:p>
                  <a:endParaRPr lang="en-GB" dirty="0">
                    <a:latin typeface="Aptos" panose="020B0004020202020204" pitchFamily="34" charset="0"/>
                  </a:endParaRPr>
                </a:p>
              </p:txBody>
            </p:sp>
          </p:grpSp>
          <p:sp>
            <p:nvSpPr>
              <p:cNvPr id="87" name="TextBox 33">
                <a:extLst>
                  <a:ext uri="{FF2B5EF4-FFF2-40B4-BE49-F238E27FC236}">
                    <a16:creationId xmlns:a16="http://schemas.microsoft.com/office/drawing/2014/main" id="{CBE0930F-0207-F07C-07F5-287D6F544349}"/>
                  </a:ext>
                </a:extLst>
              </p:cNvPr>
              <p:cNvSpPr txBox="1"/>
              <p:nvPr/>
            </p:nvSpPr>
            <p:spPr>
              <a:xfrm>
                <a:off x="11500983" y="3070328"/>
                <a:ext cx="1943117" cy="370876"/>
              </a:xfrm>
              <a:prstGeom prst="rect">
                <a:avLst/>
              </a:prstGeom>
              <a:grpFill/>
            </p:spPr>
            <p:txBody>
              <a:bodyPr wrap="square" lIns="0" tIns="0" rIns="0" bIns="0" rtlCol="0" anchor="t">
                <a:spAutoFit/>
              </a:bodyPr>
              <a:lstStyle/>
              <a:p>
                <a:pPr>
                  <a:lnSpc>
                    <a:spcPts val="3768"/>
                  </a:lnSpc>
                </a:pPr>
                <a:r>
                  <a:rPr lang="en-US" sz="2400" b="1" dirty="0">
                    <a:solidFill>
                      <a:srgbClr val="00447C"/>
                    </a:solidFill>
                    <a:latin typeface="Aptos" panose="020B0004020202020204" pitchFamily="34" charset="0"/>
                    <a:ea typeface="Dax Offc Bold"/>
                    <a:cs typeface="Dax Offc Bold"/>
                    <a:sym typeface="Dax Offc Bold"/>
                  </a:rPr>
                  <a:t>Road freight</a:t>
                </a:r>
              </a:p>
            </p:txBody>
          </p:sp>
        </p:grpSp>
        <p:sp>
          <p:nvSpPr>
            <p:cNvPr id="85" name="TextBox 84">
              <a:extLst>
                <a:ext uri="{FF2B5EF4-FFF2-40B4-BE49-F238E27FC236}">
                  <a16:creationId xmlns:a16="http://schemas.microsoft.com/office/drawing/2014/main" id="{07437840-FD5E-2C69-5063-DE976C96484F}"/>
                </a:ext>
              </a:extLst>
            </p:cNvPr>
            <p:cNvSpPr txBox="1"/>
            <p:nvPr/>
          </p:nvSpPr>
          <p:spPr>
            <a:xfrm>
              <a:off x="10903706" y="3660886"/>
              <a:ext cx="6004054" cy="4354002"/>
            </a:xfrm>
            <a:prstGeom prst="rect">
              <a:avLst/>
            </a:prstGeom>
            <a:grpFill/>
          </p:spPr>
          <p:txBody>
            <a:bodyPr wrap="square">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We work with our own fleet of general cargo and specialized trucks, lorries and carriers at many locations round the world – look out for the distinctive GAC logo and lively. And where we do not have our own vehicles, we work with carefully checked and monitored partners who meet GAC’s high standards.</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Safety and security are paramount. All land transport services GAC provides – either using our own fleet and drivers or those of trusted partners – must meet the highest standards set out in the GAC Group’s </a:t>
              </a:r>
              <a:r>
                <a:rPr lang="en-US" sz="2400" b="1" dirty="0">
                  <a:solidFill>
                    <a:schemeClr val="tx2"/>
                  </a:solidFill>
                  <a:latin typeface="Aptos" panose="020B0004020202020204" pitchFamily="34" charset="0"/>
                  <a:ea typeface="Dax Offc"/>
                  <a:cs typeface="Dax Offc"/>
                  <a:sym typeface="Dax Offc"/>
                </a:rPr>
                <a:t>HSSE Policy.</a:t>
              </a:r>
            </a:p>
          </p:txBody>
        </p:sp>
      </p:grpSp>
      <p:grpSp>
        <p:nvGrpSpPr>
          <p:cNvPr id="89" name="Text - rail">
            <a:extLst>
              <a:ext uri="{FF2B5EF4-FFF2-40B4-BE49-F238E27FC236}">
                <a16:creationId xmlns:a16="http://schemas.microsoft.com/office/drawing/2014/main" id="{9A82D3D8-6510-316C-6178-8E7779FD61F1}"/>
              </a:ext>
            </a:extLst>
          </p:cNvPr>
          <p:cNvGrpSpPr/>
          <p:nvPr/>
        </p:nvGrpSpPr>
        <p:grpSpPr>
          <a:xfrm>
            <a:off x="10126595" y="1986268"/>
            <a:ext cx="6502283" cy="7146810"/>
            <a:chOff x="10654591" y="2799825"/>
            <a:chExt cx="6502283" cy="5915542"/>
          </a:xfrm>
        </p:grpSpPr>
        <p:grpSp>
          <p:nvGrpSpPr>
            <p:cNvPr id="90" name="Text - road freight">
              <a:extLst>
                <a:ext uri="{FF2B5EF4-FFF2-40B4-BE49-F238E27FC236}">
                  <a16:creationId xmlns:a16="http://schemas.microsoft.com/office/drawing/2014/main" id="{41C806A6-A338-34A6-D4B6-CFE4EC631EB1}"/>
                </a:ext>
              </a:extLst>
            </p:cNvPr>
            <p:cNvGrpSpPr/>
            <p:nvPr/>
          </p:nvGrpSpPr>
          <p:grpSpPr>
            <a:xfrm>
              <a:off x="10654591" y="2799825"/>
              <a:ext cx="6502283" cy="5915542"/>
              <a:chOff x="11180073" y="2795216"/>
              <a:chExt cx="5968850" cy="5915542"/>
            </a:xfrm>
            <a:solidFill>
              <a:srgbClr val="E3F6FF"/>
            </a:solidFill>
          </p:grpSpPr>
          <p:grpSp>
            <p:nvGrpSpPr>
              <p:cNvPr id="92" name="Text - couriers">
                <a:extLst>
                  <a:ext uri="{FF2B5EF4-FFF2-40B4-BE49-F238E27FC236}">
                    <a16:creationId xmlns:a16="http://schemas.microsoft.com/office/drawing/2014/main" id="{5B92D0BF-809D-306E-6F21-BB7FF0CA25A1}"/>
                  </a:ext>
                </a:extLst>
              </p:cNvPr>
              <p:cNvGrpSpPr/>
              <p:nvPr/>
            </p:nvGrpSpPr>
            <p:grpSpPr>
              <a:xfrm>
                <a:off x="11180073" y="2795216"/>
                <a:ext cx="5968850" cy="5915542"/>
                <a:chOff x="-1" y="0"/>
                <a:chExt cx="5520950" cy="5471642"/>
              </a:xfrm>
              <a:grpFill/>
            </p:grpSpPr>
            <p:sp>
              <p:nvSpPr>
                <p:cNvPr id="94" name="Freeform 12">
                  <a:extLst>
                    <a:ext uri="{FF2B5EF4-FFF2-40B4-BE49-F238E27FC236}">
                      <a16:creationId xmlns:a16="http://schemas.microsoft.com/office/drawing/2014/main" id="{E0992489-F885-B90E-26F0-FBF9B15164D3}"/>
                    </a:ext>
                  </a:extLst>
                </p:cNvPr>
                <p:cNvSpPr/>
                <p:nvPr/>
              </p:nvSpPr>
              <p:spPr>
                <a:xfrm>
                  <a:off x="-1" y="0"/>
                  <a:ext cx="5520950" cy="5471642"/>
                </a:xfrm>
                <a:custGeom>
                  <a:avLst/>
                  <a:gdLst/>
                  <a:ahLst/>
                  <a:cxnLst/>
                  <a:rect l="l" t="t" r="r" b="b"/>
                  <a:pathLst>
                    <a:path w="5520950" h="5471642">
                      <a:moveTo>
                        <a:pt x="5396490" y="5471642"/>
                      </a:moveTo>
                      <a:lnTo>
                        <a:pt x="124460" y="5471642"/>
                      </a:lnTo>
                      <a:cubicBezTo>
                        <a:pt x="55880" y="5471642"/>
                        <a:pt x="0" y="5415762"/>
                        <a:pt x="0" y="5347182"/>
                      </a:cubicBezTo>
                      <a:lnTo>
                        <a:pt x="0" y="124460"/>
                      </a:lnTo>
                      <a:cubicBezTo>
                        <a:pt x="0" y="55880"/>
                        <a:pt x="55880" y="0"/>
                        <a:pt x="124460" y="0"/>
                      </a:cubicBezTo>
                      <a:lnTo>
                        <a:pt x="5396490" y="0"/>
                      </a:lnTo>
                      <a:cubicBezTo>
                        <a:pt x="5465070" y="0"/>
                        <a:pt x="5520950" y="55880"/>
                        <a:pt x="5520950" y="124460"/>
                      </a:cubicBezTo>
                      <a:lnTo>
                        <a:pt x="5520950" y="5347182"/>
                      </a:lnTo>
                      <a:cubicBezTo>
                        <a:pt x="5520950" y="5415762"/>
                        <a:pt x="5465070" y="5471642"/>
                        <a:pt x="5396490" y="5471642"/>
                      </a:cubicBezTo>
                      <a:close/>
                    </a:path>
                  </a:pathLst>
                </a:custGeom>
                <a:grpFill/>
              </p:spPr>
              <p:txBody>
                <a:bodyPr/>
                <a:lstStyle/>
                <a:p>
                  <a:endParaRPr lang="en-GB" dirty="0">
                    <a:latin typeface="Aptos" panose="020B0004020202020204" pitchFamily="34" charset="0"/>
                  </a:endParaRPr>
                </a:p>
              </p:txBody>
            </p:sp>
          </p:grpSp>
          <p:sp>
            <p:nvSpPr>
              <p:cNvPr id="93" name="TextBox 33">
                <a:extLst>
                  <a:ext uri="{FF2B5EF4-FFF2-40B4-BE49-F238E27FC236}">
                    <a16:creationId xmlns:a16="http://schemas.microsoft.com/office/drawing/2014/main" id="{3F75CC0E-7FB1-3E68-BE8C-9E81DE1D0A4B}"/>
                  </a:ext>
                </a:extLst>
              </p:cNvPr>
              <p:cNvSpPr txBox="1"/>
              <p:nvPr/>
            </p:nvSpPr>
            <p:spPr>
              <a:xfrm>
                <a:off x="11496122" y="3073629"/>
                <a:ext cx="1943117" cy="373053"/>
              </a:xfrm>
              <a:prstGeom prst="rect">
                <a:avLst/>
              </a:prstGeom>
              <a:grpFill/>
            </p:spPr>
            <p:txBody>
              <a:bodyPr wrap="square" lIns="0" tIns="0" rIns="0" bIns="0" rtlCol="0" anchor="t">
                <a:spAutoFit/>
              </a:bodyPr>
              <a:lstStyle/>
              <a:p>
                <a:pPr>
                  <a:lnSpc>
                    <a:spcPts val="3768"/>
                  </a:lnSpc>
                </a:pPr>
                <a:r>
                  <a:rPr lang="en-US" sz="2400" b="1" dirty="0">
                    <a:solidFill>
                      <a:srgbClr val="00447C"/>
                    </a:solidFill>
                    <a:latin typeface="Aptos" panose="020B0004020202020204" pitchFamily="34" charset="0"/>
                    <a:ea typeface="Dax Offc Bold"/>
                    <a:cs typeface="Dax Offc Bold"/>
                    <a:sym typeface="Dax Offc Bold"/>
                  </a:rPr>
                  <a:t>Rail freight</a:t>
                </a:r>
              </a:p>
            </p:txBody>
          </p:sp>
        </p:grpSp>
        <p:sp>
          <p:nvSpPr>
            <p:cNvPr id="91" name="TextBox 90">
              <a:extLst>
                <a:ext uri="{FF2B5EF4-FFF2-40B4-BE49-F238E27FC236}">
                  <a16:creationId xmlns:a16="http://schemas.microsoft.com/office/drawing/2014/main" id="{663631F6-7FFF-F879-5E31-41009E345ECF}"/>
                </a:ext>
              </a:extLst>
            </p:cNvPr>
            <p:cNvSpPr txBox="1"/>
            <p:nvPr/>
          </p:nvSpPr>
          <p:spPr>
            <a:xfrm>
              <a:off x="10906240" y="3699796"/>
              <a:ext cx="5998983" cy="2532608"/>
            </a:xfrm>
            <a:prstGeom prst="rect">
              <a:avLst/>
            </a:prstGeom>
            <a:noFill/>
          </p:spPr>
          <p:txBody>
            <a:bodyPr wrap="square">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We can take your cargo off the road and onto the rail whenever timelines allow. This will reduce your scope 3 carbon emissions.</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What’s more, we will provide the data to back up so you can compare freight timelines and price along side its potential impact on the planet.</a:t>
              </a:r>
            </a:p>
          </p:txBody>
        </p:sp>
      </p:grpSp>
      <p:grpSp>
        <p:nvGrpSpPr>
          <p:cNvPr id="95" name="Text - ocean">
            <a:extLst>
              <a:ext uri="{FF2B5EF4-FFF2-40B4-BE49-F238E27FC236}">
                <a16:creationId xmlns:a16="http://schemas.microsoft.com/office/drawing/2014/main" id="{57E271DA-FD05-4347-2863-EE2B5DF34BFB}"/>
              </a:ext>
            </a:extLst>
          </p:cNvPr>
          <p:cNvGrpSpPr/>
          <p:nvPr/>
        </p:nvGrpSpPr>
        <p:grpSpPr>
          <a:xfrm>
            <a:off x="10108573" y="1944314"/>
            <a:ext cx="6502283" cy="7188764"/>
            <a:chOff x="10654592" y="2799825"/>
            <a:chExt cx="6502283" cy="5915542"/>
          </a:xfrm>
          <a:solidFill>
            <a:srgbClr val="E3F6FF"/>
          </a:solidFill>
        </p:grpSpPr>
        <p:grpSp>
          <p:nvGrpSpPr>
            <p:cNvPr id="96" name="Text - road freight">
              <a:extLst>
                <a:ext uri="{FF2B5EF4-FFF2-40B4-BE49-F238E27FC236}">
                  <a16:creationId xmlns:a16="http://schemas.microsoft.com/office/drawing/2014/main" id="{5A027C38-FA68-42F1-6CAD-02E184C7CDAC}"/>
                </a:ext>
              </a:extLst>
            </p:cNvPr>
            <p:cNvGrpSpPr/>
            <p:nvPr/>
          </p:nvGrpSpPr>
          <p:grpSpPr>
            <a:xfrm>
              <a:off x="10654592" y="2799825"/>
              <a:ext cx="6502283" cy="5915542"/>
              <a:chOff x="11180074" y="2795216"/>
              <a:chExt cx="5968850" cy="5915542"/>
            </a:xfrm>
            <a:grpFill/>
          </p:grpSpPr>
          <p:grpSp>
            <p:nvGrpSpPr>
              <p:cNvPr id="98" name="Text - couriers">
                <a:extLst>
                  <a:ext uri="{FF2B5EF4-FFF2-40B4-BE49-F238E27FC236}">
                    <a16:creationId xmlns:a16="http://schemas.microsoft.com/office/drawing/2014/main" id="{0120C424-DA52-17CC-38AA-6794512287F5}"/>
                  </a:ext>
                </a:extLst>
              </p:cNvPr>
              <p:cNvGrpSpPr/>
              <p:nvPr/>
            </p:nvGrpSpPr>
            <p:grpSpPr>
              <a:xfrm>
                <a:off x="11180074" y="2795216"/>
                <a:ext cx="5968850" cy="5915542"/>
                <a:chOff x="0" y="0"/>
                <a:chExt cx="5520950" cy="5471642"/>
              </a:xfrm>
              <a:grpFill/>
            </p:grpSpPr>
            <p:sp>
              <p:nvSpPr>
                <p:cNvPr id="100" name="Freeform 12">
                  <a:extLst>
                    <a:ext uri="{FF2B5EF4-FFF2-40B4-BE49-F238E27FC236}">
                      <a16:creationId xmlns:a16="http://schemas.microsoft.com/office/drawing/2014/main" id="{C1494D0B-3835-8E33-A764-C999A0A54D06}"/>
                    </a:ext>
                  </a:extLst>
                </p:cNvPr>
                <p:cNvSpPr/>
                <p:nvPr/>
              </p:nvSpPr>
              <p:spPr>
                <a:xfrm>
                  <a:off x="0" y="0"/>
                  <a:ext cx="5520950" cy="5471642"/>
                </a:xfrm>
                <a:custGeom>
                  <a:avLst/>
                  <a:gdLst/>
                  <a:ahLst/>
                  <a:cxnLst/>
                  <a:rect l="l" t="t" r="r" b="b"/>
                  <a:pathLst>
                    <a:path w="5520950" h="5471642">
                      <a:moveTo>
                        <a:pt x="5396490" y="5471642"/>
                      </a:moveTo>
                      <a:lnTo>
                        <a:pt x="124460" y="5471642"/>
                      </a:lnTo>
                      <a:cubicBezTo>
                        <a:pt x="55880" y="5471642"/>
                        <a:pt x="0" y="5415762"/>
                        <a:pt x="0" y="5347182"/>
                      </a:cubicBezTo>
                      <a:lnTo>
                        <a:pt x="0" y="124460"/>
                      </a:lnTo>
                      <a:cubicBezTo>
                        <a:pt x="0" y="55880"/>
                        <a:pt x="55880" y="0"/>
                        <a:pt x="124460" y="0"/>
                      </a:cubicBezTo>
                      <a:lnTo>
                        <a:pt x="5396490" y="0"/>
                      </a:lnTo>
                      <a:cubicBezTo>
                        <a:pt x="5465070" y="0"/>
                        <a:pt x="5520950" y="55880"/>
                        <a:pt x="5520950" y="124460"/>
                      </a:cubicBezTo>
                      <a:lnTo>
                        <a:pt x="5520950" y="5347182"/>
                      </a:lnTo>
                      <a:cubicBezTo>
                        <a:pt x="5520950" y="5415762"/>
                        <a:pt x="5465070" y="5471642"/>
                        <a:pt x="5396490" y="5471642"/>
                      </a:cubicBezTo>
                      <a:close/>
                    </a:path>
                  </a:pathLst>
                </a:custGeom>
                <a:grpFill/>
              </p:spPr>
              <p:txBody>
                <a:bodyPr/>
                <a:lstStyle/>
                <a:p>
                  <a:endParaRPr lang="en-GB" dirty="0">
                    <a:latin typeface="Aptos" panose="020B0004020202020204" pitchFamily="34" charset="0"/>
                  </a:endParaRPr>
                </a:p>
              </p:txBody>
            </p:sp>
          </p:grpSp>
          <p:sp>
            <p:nvSpPr>
              <p:cNvPr id="99" name="TextBox 33">
                <a:extLst>
                  <a:ext uri="{FF2B5EF4-FFF2-40B4-BE49-F238E27FC236}">
                    <a16:creationId xmlns:a16="http://schemas.microsoft.com/office/drawing/2014/main" id="{9BE44DDA-95C9-CEFD-1488-B581FC5A73DA}"/>
                  </a:ext>
                </a:extLst>
              </p:cNvPr>
              <p:cNvSpPr txBox="1"/>
              <p:nvPr/>
            </p:nvSpPr>
            <p:spPr>
              <a:xfrm>
                <a:off x="11521356" y="3070328"/>
                <a:ext cx="1943117" cy="370876"/>
              </a:xfrm>
              <a:prstGeom prst="rect">
                <a:avLst/>
              </a:prstGeom>
              <a:grpFill/>
            </p:spPr>
            <p:txBody>
              <a:bodyPr wrap="square" lIns="0" tIns="0" rIns="0" bIns="0" rtlCol="0" anchor="t">
                <a:spAutoFit/>
              </a:bodyPr>
              <a:lstStyle/>
              <a:p>
                <a:pPr>
                  <a:lnSpc>
                    <a:spcPts val="3768"/>
                  </a:lnSpc>
                </a:pPr>
                <a:r>
                  <a:rPr lang="en-US" sz="2400" b="1" dirty="0">
                    <a:solidFill>
                      <a:srgbClr val="00447C"/>
                    </a:solidFill>
                    <a:latin typeface="Aptos" panose="020B0004020202020204" pitchFamily="34" charset="0"/>
                    <a:ea typeface="Dax Offc Bold"/>
                    <a:cs typeface="Dax Offc Bold"/>
                    <a:sym typeface="Dax Offc Bold"/>
                  </a:rPr>
                  <a:t>Ocean freight</a:t>
                </a:r>
              </a:p>
            </p:txBody>
          </p:sp>
        </p:grpSp>
        <p:sp>
          <p:nvSpPr>
            <p:cNvPr id="97" name="TextBox 96">
              <a:extLst>
                <a:ext uri="{FF2B5EF4-FFF2-40B4-BE49-F238E27FC236}">
                  <a16:creationId xmlns:a16="http://schemas.microsoft.com/office/drawing/2014/main" id="{B86CD7AC-0C90-A874-2819-3A62DFAD00E1}"/>
                </a:ext>
              </a:extLst>
            </p:cNvPr>
            <p:cNvSpPr txBox="1"/>
            <p:nvPr/>
          </p:nvSpPr>
          <p:spPr>
            <a:xfrm>
              <a:off x="10942694" y="3701904"/>
              <a:ext cx="5921611" cy="4047973"/>
            </a:xfrm>
            <a:prstGeom prst="rect">
              <a:avLst/>
            </a:prstGeom>
            <a:grpFill/>
          </p:spPr>
          <p:txBody>
            <a:bodyPr wrap="square">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Our contracts with many of the world’s leading ocean carriers covering key trades to/from Asia, USA, Middle East, Europe and Africa enable us to offer the best deals for your cargoes.</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Your cargo can be loaded into containers for shipment, either as FCL (Full Container Loads) or LCL (Less than Container Loads) for secure delivery.</a:t>
              </a:r>
            </a:p>
            <a:p>
              <a:pPr algn="l">
                <a:lnSpc>
                  <a:spcPts val="2879"/>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Our consolidation services offer an economical option for smaller loads.</a:t>
              </a:r>
            </a:p>
          </p:txBody>
        </p:sp>
      </p:grpSp>
      <p:grpSp>
        <p:nvGrpSpPr>
          <p:cNvPr id="2" name="Group 2">
            <a:extLst>
              <a:ext uri="{FF2B5EF4-FFF2-40B4-BE49-F238E27FC236}">
                <a16:creationId xmlns:a16="http://schemas.microsoft.com/office/drawing/2014/main" id="{90A41C55-1A5A-A3CA-2622-3AC16F08B2C1}"/>
              </a:ext>
            </a:extLst>
          </p:cNvPr>
          <p:cNvGrpSpPr/>
          <p:nvPr/>
        </p:nvGrpSpPr>
        <p:grpSpPr>
          <a:xfrm>
            <a:off x="16744787" y="685216"/>
            <a:ext cx="808274" cy="686969"/>
            <a:chOff x="0" y="0"/>
            <a:chExt cx="1077699" cy="915959"/>
          </a:xfrm>
        </p:grpSpPr>
        <p:sp>
          <p:nvSpPr>
            <p:cNvPr id="3" name="Freeform 3">
              <a:extLst>
                <a:ext uri="{FF2B5EF4-FFF2-40B4-BE49-F238E27FC236}">
                  <a16:creationId xmlns:a16="http://schemas.microsoft.com/office/drawing/2014/main" id="{99EF6948-CCBF-187B-FF8C-0EB68200929A}"/>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3"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5" name="Group 5">
            <a:extLst>
              <a:ext uri="{FF2B5EF4-FFF2-40B4-BE49-F238E27FC236}">
                <a16:creationId xmlns:a16="http://schemas.microsoft.com/office/drawing/2014/main" id="{EE679405-12A9-8042-49B9-8E6253E382AA}"/>
              </a:ext>
            </a:extLst>
          </p:cNvPr>
          <p:cNvGrpSpPr/>
          <p:nvPr/>
        </p:nvGrpSpPr>
        <p:grpSpPr>
          <a:xfrm>
            <a:off x="0" y="9982364"/>
            <a:ext cx="18288000" cy="324360"/>
            <a:chOff x="0" y="0"/>
            <a:chExt cx="4816592" cy="85428"/>
          </a:xfrm>
        </p:grpSpPr>
        <p:sp>
          <p:nvSpPr>
            <p:cNvPr id="6" name="Freeform 6">
              <a:extLst>
                <a:ext uri="{FF2B5EF4-FFF2-40B4-BE49-F238E27FC236}">
                  <a16:creationId xmlns:a16="http://schemas.microsoft.com/office/drawing/2014/main" id="{64DDD755-9000-23D1-8E0D-5E7C713BBEC9}"/>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7" name="TextBox 7">
              <a:extLst>
                <a:ext uri="{FF2B5EF4-FFF2-40B4-BE49-F238E27FC236}">
                  <a16:creationId xmlns:a16="http://schemas.microsoft.com/office/drawing/2014/main" id="{03919CDE-8008-F1D7-E194-227803447BDA}"/>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8" name="Group 8">
            <a:extLst>
              <a:ext uri="{FF2B5EF4-FFF2-40B4-BE49-F238E27FC236}">
                <a16:creationId xmlns:a16="http://schemas.microsoft.com/office/drawing/2014/main" id="{7D856116-DC83-A744-D2FF-585D472645EF}"/>
              </a:ext>
            </a:extLst>
          </p:cNvPr>
          <p:cNvGrpSpPr>
            <a:grpSpLocks noChangeAspect="1"/>
          </p:cNvGrpSpPr>
          <p:nvPr/>
        </p:nvGrpSpPr>
        <p:grpSpPr>
          <a:xfrm rot="-303489">
            <a:off x="15396023" y="9852660"/>
            <a:ext cx="3411317" cy="576282"/>
            <a:chOff x="0" y="0"/>
            <a:chExt cx="13716000" cy="2317077"/>
          </a:xfrm>
        </p:grpSpPr>
        <p:sp>
          <p:nvSpPr>
            <p:cNvPr id="9" name="Freeform 9">
              <a:extLst>
                <a:ext uri="{FF2B5EF4-FFF2-40B4-BE49-F238E27FC236}">
                  <a16:creationId xmlns:a16="http://schemas.microsoft.com/office/drawing/2014/main" id="{3EEE4589-9EA5-698E-F6AA-0E39F9D61271}"/>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5" name="TextBox 15">
            <a:extLst>
              <a:ext uri="{FF2B5EF4-FFF2-40B4-BE49-F238E27FC236}">
                <a16:creationId xmlns:a16="http://schemas.microsoft.com/office/drawing/2014/main" id="{B12B56DD-E5D6-CD5E-6629-E2EC1BA74E6B}"/>
              </a:ext>
            </a:extLst>
          </p:cNvPr>
          <p:cNvSpPr txBox="1"/>
          <p:nvPr/>
        </p:nvSpPr>
        <p:spPr>
          <a:xfrm>
            <a:off x="1248870" y="746106"/>
            <a:ext cx="5549364" cy="304379"/>
          </a:xfrm>
          <a:prstGeom prst="rect">
            <a:avLst/>
          </a:prstGeom>
        </p:spPr>
        <p:txBody>
          <a:bodyPr lIns="0" tIns="0" rIns="0" bIns="0" rtlCol="0" anchor="t">
            <a:spAutoFit/>
          </a:bodyPr>
          <a:lstStyle/>
          <a:p>
            <a:pPr algn="l">
              <a:lnSpc>
                <a:spcPts val="2520"/>
              </a:lnSpc>
            </a:pPr>
            <a:r>
              <a:rPr lang="en-US" sz="1800" dirty="0">
                <a:solidFill>
                  <a:srgbClr val="00447C"/>
                </a:solidFill>
                <a:latin typeface="Aptos" panose="020B0004020202020204" pitchFamily="34" charset="0"/>
                <a:ea typeface="Dax Offc"/>
                <a:cs typeface="Dax Offc"/>
                <a:sym typeface="Dax Offc"/>
              </a:rPr>
              <a:t>Trusted, global expertise</a:t>
            </a:r>
          </a:p>
        </p:txBody>
      </p:sp>
      <p:sp>
        <p:nvSpPr>
          <p:cNvPr id="18" name="TextBox 18">
            <a:extLst>
              <a:ext uri="{FF2B5EF4-FFF2-40B4-BE49-F238E27FC236}">
                <a16:creationId xmlns:a16="http://schemas.microsoft.com/office/drawing/2014/main" id="{3DD97496-F847-5FB8-786A-82BBAE0D8D78}"/>
              </a:ext>
            </a:extLst>
          </p:cNvPr>
          <p:cNvSpPr txBox="1"/>
          <p:nvPr/>
        </p:nvSpPr>
        <p:spPr>
          <a:xfrm>
            <a:off x="1253779" y="3175157"/>
            <a:ext cx="5232033" cy="2595519"/>
          </a:xfrm>
          <a:prstGeom prst="rect">
            <a:avLst/>
          </a:prstGeom>
        </p:spPr>
        <p:txBody>
          <a:bodyPr wrap="square" lIns="0" tIns="0" rIns="0" bIns="0" rtlCol="0" anchor="t">
            <a:spAutoFit/>
          </a:bodyPr>
          <a:lstStyle/>
          <a:p>
            <a:pPr algn="l">
              <a:lnSpc>
                <a:spcPts val="2879"/>
              </a:lnSpc>
              <a:spcBef>
                <a:spcPct val="0"/>
              </a:spcBef>
            </a:pPr>
            <a:r>
              <a:rPr lang="en-US" sz="2400" dirty="0">
                <a:solidFill>
                  <a:srgbClr val="000000"/>
                </a:solidFill>
                <a:latin typeface="Aptos" panose="020B0004020202020204" pitchFamily="34" charset="0"/>
                <a:ea typeface="Dax Offc"/>
                <a:cs typeface="Dax Offc"/>
                <a:sym typeface="Dax Offc"/>
              </a:rPr>
              <a:t>We provide comprehensive logistics services by </a:t>
            </a:r>
            <a:r>
              <a:rPr lang="en-US" sz="2400" b="1" dirty="0">
                <a:solidFill>
                  <a:srgbClr val="00447C"/>
                </a:solidFill>
                <a:latin typeface="Aptos" panose="020B0004020202020204" pitchFamily="34" charset="0"/>
                <a:ea typeface="Dax Offc Bold"/>
                <a:cs typeface="Dax Offc Bold"/>
                <a:sym typeface="Dax Offc Bold"/>
              </a:rPr>
              <a:t>land</a:t>
            </a:r>
            <a:r>
              <a:rPr lang="en-US" sz="2400" dirty="0">
                <a:solidFill>
                  <a:srgbClr val="000000"/>
                </a:solidFill>
                <a:latin typeface="Aptos" panose="020B0004020202020204" pitchFamily="34" charset="0"/>
                <a:ea typeface="Dax Offc"/>
                <a:cs typeface="Dax Offc"/>
                <a:sym typeface="Dax Offc"/>
              </a:rPr>
              <a:t>, </a:t>
            </a:r>
            <a:r>
              <a:rPr lang="en-US" sz="2400" b="1" dirty="0">
                <a:solidFill>
                  <a:srgbClr val="00447C"/>
                </a:solidFill>
                <a:latin typeface="Aptos" panose="020B0004020202020204" pitchFamily="34" charset="0"/>
                <a:ea typeface="Dax Offc Bold"/>
                <a:cs typeface="Dax Offc Bold"/>
                <a:sym typeface="Dax Offc Bold"/>
              </a:rPr>
              <a:t>sea </a:t>
            </a:r>
            <a:r>
              <a:rPr lang="en-US" sz="2400" dirty="0">
                <a:solidFill>
                  <a:srgbClr val="000000"/>
                </a:solidFill>
                <a:latin typeface="Aptos" panose="020B0004020202020204" pitchFamily="34" charset="0"/>
                <a:ea typeface="Dax Offc"/>
                <a:cs typeface="Dax Offc"/>
                <a:sym typeface="Dax Offc"/>
              </a:rPr>
              <a:t>and </a:t>
            </a:r>
            <a:r>
              <a:rPr lang="en-US" sz="2400" b="1" dirty="0">
                <a:solidFill>
                  <a:srgbClr val="00447C"/>
                </a:solidFill>
                <a:latin typeface="Aptos" panose="020B0004020202020204" pitchFamily="34" charset="0"/>
                <a:ea typeface="Dax Offc Bold"/>
                <a:cs typeface="Dax Offc Bold"/>
                <a:sym typeface="Dax Offc Bold"/>
              </a:rPr>
              <a:t>air</a:t>
            </a:r>
            <a:r>
              <a:rPr lang="en-US" sz="2400" dirty="0">
                <a:solidFill>
                  <a:srgbClr val="000000"/>
                </a:solidFill>
                <a:latin typeface="Aptos" panose="020B0004020202020204" pitchFamily="34" charset="0"/>
                <a:ea typeface="Dax Offc"/>
                <a:cs typeface="Dax Offc"/>
                <a:sym typeface="Dax Offc"/>
              </a:rPr>
              <a:t>. </a:t>
            </a:r>
          </a:p>
          <a:p>
            <a:pPr algn="l">
              <a:lnSpc>
                <a:spcPts val="2879"/>
              </a:lnSpc>
              <a:spcBef>
                <a:spcPct val="0"/>
              </a:spcBef>
            </a:pPr>
            <a:endParaRPr lang="en-US" sz="2400" dirty="0">
              <a:solidFill>
                <a:srgbClr val="000000"/>
              </a:solidFill>
              <a:latin typeface="Aptos" panose="020B0004020202020204" pitchFamily="34" charset="0"/>
              <a:ea typeface="Dax Offc"/>
              <a:cs typeface="Dax Offc"/>
              <a:sym typeface="Dax Offc"/>
            </a:endParaRPr>
          </a:p>
          <a:p>
            <a:pPr algn="l">
              <a:lnSpc>
                <a:spcPts val="2879"/>
              </a:lnSpc>
              <a:spcBef>
                <a:spcPct val="0"/>
              </a:spcBef>
            </a:pPr>
            <a:r>
              <a:rPr lang="en-US" sz="2400" dirty="0">
                <a:solidFill>
                  <a:srgbClr val="000000"/>
                </a:solidFill>
                <a:latin typeface="Aptos" panose="020B0004020202020204" pitchFamily="34" charset="0"/>
                <a:ea typeface="Dax Offc"/>
                <a:cs typeface="Dax Offc"/>
                <a:sym typeface="Dax Offc"/>
              </a:rPr>
              <a:t>With a team of </a:t>
            </a:r>
            <a:r>
              <a:rPr lang="en-US" sz="2400" b="1" dirty="0">
                <a:solidFill>
                  <a:srgbClr val="00447C"/>
                </a:solidFill>
                <a:latin typeface="Aptos" panose="020B0004020202020204" pitchFamily="34" charset="0"/>
                <a:ea typeface="Dax Offc Bold"/>
                <a:cs typeface="Dax Offc Bold"/>
                <a:sym typeface="Dax Offc Bold"/>
              </a:rPr>
              <a:t>100+ dedicated logistics and customs experts</a:t>
            </a:r>
            <a:r>
              <a:rPr lang="en-US" sz="2400" dirty="0">
                <a:solidFill>
                  <a:srgbClr val="000000"/>
                </a:solidFill>
                <a:latin typeface="Aptos" panose="020B0004020202020204" pitchFamily="34" charset="0"/>
                <a:ea typeface="Dax Offc"/>
                <a:cs typeface="Dax Offc"/>
                <a:sym typeface="Dax Offc"/>
              </a:rPr>
              <a:t> you can rely on GAC UK for trusted, quality support around-the-clock.</a:t>
            </a:r>
          </a:p>
        </p:txBody>
      </p:sp>
      <p:grpSp>
        <p:nvGrpSpPr>
          <p:cNvPr id="19" name="Road">
            <a:extLst>
              <a:ext uri="{FF2B5EF4-FFF2-40B4-BE49-F238E27FC236}">
                <a16:creationId xmlns:a16="http://schemas.microsoft.com/office/drawing/2014/main" id="{7B6BC92B-3B9C-56D2-9BAA-CF8D7BB2A814}"/>
              </a:ext>
            </a:extLst>
          </p:cNvPr>
          <p:cNvGrpSpPr/>
          <p:nvPr/>
        </p:nvGrpSpPr>
        <p:grpSpPr>
          <a:xfrm>
            <a:off x="8585201" y="4942517"/>
            <a:ext cx="1260147" cy="1192530"/>
            <a:chOff x="0" y="636699"/>
            <a:chExt cx="2261554" cy="2140204"/>
          </a:xfrm>
        </p:grpSpPr>
        <p:grpSp>
          <p:nvGrpSpPr>
            <p:cNvPr id="20" name="Group 20">
              <a:extLst>
                <a:ext uri="{FF2B5EF4-FFF2-40B4-BE49-F238E27FC236}">
                  <a16:creationId xmlns:a16="http://schemas.microsoft.com/office/drawing/2014/main" id="{A4FA9F24-9819-F98A-F634-AE7F3FBBF01C}"/>
                </a:ext>
              </a:extLst>
            </p:cNvPr>
            <p:cNvGrpSpPr/>
            <p:nvPr/>
          </p:nvGrpSpPr>
          <p:grpSpPr>
            <a:xfrm>
              <a:off x="0" y="636699"/>
              <a:ext cx="2261554" cy="2140204"/>
              <a:chOff x="0" y="0"/>
              <a:chExt cx="4289198" cy="4059048"/>
            </a:xfrm>
          </p:grpSpPr>
          <p:sp>
            <p:nvSpPr>
              <p:cNvPr id="21" name="Freeform 21">
                <a:extLst>
                  <a:ext uri="{FF2B5EF4-FFF2-40B4-BE49-F238E27FC236}">
                    <a16:creationId xmlns:a16="http://schemas.microsoft.com/office/drawing/2014/main" id="{B390902F-864C-478E-6C7F-EBE9703D3736}"/>
                  </a:ext>
                </a:extLst>
              </p:cNvPr>
              <p:cNvSpPr/>
              <p:nvPr/>
            </p:nvSpPr>
            <p:spPr>
              <a:xfrm>
                <a:off x="0" y="0"/>
                <a:ext cx="4289198" cy="4059049"/>
              </a:xfrm>
              <a:custGeom>
                <a:avLst/>
                <a:gdLst/>
                <a:ahLst/>
                <a:cxnLst/>
                <a:rect l="l" t="t" r="r" b="b"/>
                <a:pathLst>
                  <a:path w="4289198" h="4059049">
                    <a:moveTo>
                      <a:pt x="4164738" y="4059048"/>
                    </a:moveTo>
                    <a:lnTo>
                      <a:pt x="124460" y="4059048"/>
                    </a:lnTo>
                    <a:cubicBezTo>
                      <a:pt x="55880" y="4059048"/>
                      <a:pt x="0" y="4003168"/>
                      <a:pt x="0" y="3934589"/>
                    </a:cubicBezTo>
                    <a:lnTo>
                      <a:pt x="0" y="124460"/>
                    </a:lnTo>
                    <a:cubicBezTo>
                      <a:pt x="0" y="55880"/>
                      <a:pt x="55880" y="0"/>
                      <a:pt x="124460" y="0"/>
                    </a:cubicBezTo>
                    <a:lnTo>
                      <a:pt x="4164738" y="0"/>
                    </a:lnTo>
                    <a:cubicBezTo>
                      <a:pt x="4233318" y="0"/>
                      <a:pt x="4289198" y="55880"/>
                      <a:pt x="4289198" y="124460"/>
                    </a:cubicBezTo>
                    <a:lnTo>
                      <a:pt x="4289198" y="3934589"/>
                    </a:lnTo>
                    <a:cubicBezTo>
                      <a:pt x="4289198" y="4003168"/>
                      <a:pt x="4233318" y="4059049"/>
                      <a:pt x="4164738" y="4059049"/>
                    </a:cubicBezTo>
                    <a:close/>
                  </a:path>
                </a:pathLst>
              </a:custGeom>
              <a:solidFill>
                <a:srgbClr val="E3F6FF"/>
              </a:solidFill>
            </p:spPr>
            <p:txBody>
              <a:bodyPr/>
              <a:lstStyle/>
              <a:p>
                <a:endParaRPr lang="en-GB">
                  <a:latin typeface="Aptos" panose="020B0004020202020204" pitchFamily="34" charset="0"/>
                </a:endParaRPr>
              </a:p>
            </p:txBody>
          </p:sp>
        </p:grpSp>
        <p:sp>
          <p:nvSpPr>
            <p:cNvPr id="22" name="Freeform 22">
              <a:extLst>
                <a:ext uri="{FF2B5EF4-FFF2-40B4-BE49-F238E27FC236}">
                  <a16:creationId xmlns:a16="http://schemas.microsoft.com/office/drawing/2014/main" id="{A76702F8-DEBF-6D46-2ED1-E6C9EA11C82D}"/>
                </a:ext>
              </a:extLst>
            </p:cNvPr>
            <p:cNvSpPr/>
            <p:nvPr/>
          </p:nvSpPr>
          <p:spPr>
            <a:xfrm flipH="1">
              <a:off x="281066" y="1166674"/>
              <a:ext cx="1668348" cy="1080255"/>
            </a:xfrm>
            <a:custGeom>
              <a:avLst/>
              <a:gdLst/>
              <a:ahLst/>
              <a:cxnLst/>
              <a:rect l="l" t="t" r="r" b="b"/>
              <a:pathLst>
                <a:path w="1668348" h="1080255">
                  <a:moveTo>
                    <a:pt x="1668348" y="0"/>
                  </a:moveTo>
                  <a:lnTo>
                    <a:pt x="0" y="0"/>
                  </a:lnTo>
                  <a:lnTo>
                    <a:pt x="0" y="1080255"/>
                  </a:lnTo>
                  <a:lnTo>
                    <a:pt x="1668348" y="1080255"/>
                  </a:lnTo>
                  <a:lnTo>
                    <a:pt x="166834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latin typeface="Aptos" panose="020B0004020202020204" pitchFamily="34" charset="0"/>
              </a:endParaRPr>
            </a:p>
          </p:txBody>
        </p:sp>
      </p:grpSp>
      <p:grpSp>
        <p:nvGrpSpPr>
          <p:cNvPr id="24" name="AIr">
            <a:extLst>
              <a:ext uri="{FF2B5EF4-FFF2-40B4-BE49-F238E27FC236}">
                <a16:creationId xmlns:a16="http://schemas.microsoft.com/office/drawing/2014/main" id="{0B00C01D-56EA-FB96-8F21-1AB2EA30B03E}"/>
              </a:ext>
            </a:extLst>
          </p:cNvPr>
          <p:cNvGrpSpPr/>
          <p:nvPr/>
        </p:nvGrpSpPr>
        <p:grpSpPr>
          <a:xfrm>
            <a:off x="8572737" y="6410273"/>
            <a:ext cx="1285076" cy="1216122"/>
            <a:chOff x="0" y="636699"/>
            <a:chExt cx="2261554" cy="2140204"/>
          </a:xfrm>
        </p:grpSpPr>
        <p:grpSp>
          <p:nvGrpSpPr>
            <p:cNvPr id="25" name="Group 25">
              <a:extLst>
                <a:ext uri="{FF2B5EF4-FFF2-40B4-BE49-F238E27FC236}">
                  <a16:creationId xmlns:a16="http://schemas.microsoft.com/office/drawing/2014/main" id="{D6D2EE76-9839-13C5-DEC8-531FCC38CA32}"/>
                </a:ext>
              </a:extLst>
            </p:cNvPr>
            <p:cNvGrpSpPr/>
            <p:nvPr/>
          </p:nvGrpSpPr>
          <p:grpSpPr>
            <a:xfrm>
              <a:off x="0" y="636699"/>
              <a:ext cx="2261554" cy="2140204"/>
              <a:chOff x="0" y="0"/>
              <a:chExt cx="4289198" cy="4059048"/>
            </a:xfrm>
          </p:grpSpPr>
          <p:sp>
            <p:nvSpPr>
              <p:cNvPr id="26" name="Freeform 26">
                <a:extLst>
                  <a:ext uri="{FF2B5EF4-FFF2-40B4-BE49-F238E27FC236}">
                    <a16:creationId xmlns:a16="http://schemas.microsoft.com/office/drawing/2014/main" id="{A9EF1CB2-36FD-AE62-79D8-356FBCB778AD}"/>
                  </a:ext>
                </a:extLst>
              </p:cNvPr>
              <p:cNvSpPr/>
              <p:nvPr/>
            </p:nvSpPr>
            <p:spPr>
              <a:xfrm>
                <a:off x="0" y="0"/>
                <a:ext cx="4289198" cy="4059049"/>
              </a:xfrm>
              <a:custGeom>
                <a:avLst/>
                <a:gdLst/>
                <a:ahLst/>
                <a:cxnLst/>
                <a:rect l="l" t="t" r="r" b="b"/>
                <a:pathLst>
                  <a:path w="4289198" h="4059049">
                    <a:moveTo>
                      <a:pt x="4164738" y="4059048"/>
                    </a:moveTo>
                    <a:lnTo>
                      <a:pt x="124460" y="4059048"/>
                    </a:lnTo>
                    <a:cubicBezTo>
                      <a:pt x="55880" y="4059048"/>
                      <a:pt x="0" y="4003168"/>
                      <a:pt x="0" y="3934589"/>
                    </a:cubicBezTo>
                    <a:lnTo>
                      <a:pt x="0" y="124460"/>
                    </a:lnTo>
                    <a:cubicBezTo>
                      <a:pt x="0" y="55880"/>
                      <a:pt x="55880" y="0"/>
                      <a:pt x="124460" y="0"/>
                    </a:cubicBezTo>
                    <a:lnTo>
                      <a:pt x="4164738" y="0"/>
                    </a:lnTo>
                    <a:cubicBezTo>
                      <a:pt x="4233318" y="0"/>
                      <a:pt x="4289198" y="55880"/>
                      <a:pt x="4289198" y="124460"/>
                    </a:cubicBezTo>
                    <a:lnTo>
                      <a:pt x="4289198" y="3934589"/>
                    </a:lnTo>
                    <a:cubicBezTo>
                      <a:pt x="4289198" y="4003168"/>
                      <a:pt x="4233318" y="4059049"/>
                      <a:pt x="4164738" y="4059049"/>
                    </a:cubicBezTo>
                    <a:close/>
                  </a:path>
                </a:pathLst>
              </a:custGeom>
              <a:solidFill>
                <a:srgbClr val="E3F6FF"/>
              </a:solidFill>
            </p:spPr>
            <p:txBody>
              <a:bodyPr/>
              <a:lstStyle/>
              <a:p>
                <a:endParaRPr lang="en-GB">
                  <a:latin typeface="Aptos" panose="020B0004020202020204" pitchFamily="34" charset="0"/>
                </a:endParaRPr>
              </a:p>
            </p:txBody>
          </p:sp>
        </p:grpSp>
        <p:sp>
          <p:nvSpPr>
            <p:cNvPr id="27" name="Freeform 27">
              <a:extLst>
                <a:ext uri="{FF2B5EF4-FFF2-40B4-BE49-F238E27FC236}">
                  <a16:creationId xmlns:a16="http://schemas.microsoft.com/office/drawing/2014/main" id="{AC024AB6-42AD-F297-0C7E-73B2DB232F06}"/>
                </a:ext>
              </a:extLst>
            </p:cNvPr>
            <p:cNvSpPr/>
            <p:nvPr/>
          </p:nvSpPr>
          <p:spPr>
            <a:xfrm>
              <a:off x="516602" y="1109583"/>
              <a:ext cx="1228351" cy="1228351"/>
            </a:xfrm>
            <a:custGeom>
              <a:avLst/>
              <a:gdLst/>
              <a:ahLst/>
              <a:cxnLst/>
              <a:rect l="l" t="t" r="r" b="b"/>
              <a:pathLst>
                <a:path w="1228351" h="1228351">
                  <a:moveTo>
                    <a:pt x="0" y="0"/>
                  </a:moveTo>
                  <a:lnTo>
                    <a:pt x="1228351" y="0"/>
                  </a:lnTo>
                  <a:lnTo>
                    <a:pt x="1228351" y="1228351"/>
                  </a:lnTo>
                  <a:lnTo>
                    <a:pt x="0" y="1228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latin typeface="Aptos" panose="020B0004020202020204" pitchFamily="34" charset="0"/>
              </a:endParaRPr>
            </a:p>
          </p:txBody>
        </p:sp>
      </p:grpSp>
      <p:grpSp>
        <p:nvGrpSpPr>
          <p:cNvPr id="29" name="Courier">
            <a:extLst>
              <a:ext uri="{FF2B5EF4-FFF2-40B4-BE49-F238E27FC236}">
                <a16:creationId xmlns:a16="http://schemas.microsoft.com/office/drawing/2014/main" id="{E81E466A-C75B-972A-0AD3-D8B80784851F}"/>
              </a:ext>
            </a:extLst>
          </p:cNvPr>
          <p:cNvGrpSpPr/>
          <p:nvPr/>
        </p:nvGrpSpPr>
        <p:grpSpPr>
          <a:xfrm>
            <a:off x="8581495" y="7907006"/>
            <a:ext cx="1295592" cy="1226072"/>
            <a:chOff x="0" y="638953"/>
            <a:chExt cx="2261554" cy="2140204"/>
          </a:xfrm>
        </p:grpSpPr>
        <p:grpSp>
          <p:nvGrpSpPr>
            <p:cNvPr id="30" name="Group 30">
              <a:extLst>
                <a:ext uri="{FF2B5EF4-FFF2-40B4-BE49-F238E27FC236}">
                  <a16:creationId xmlns:a16="http://schemas.microsoft.com/office/drawing/2014/main" id="{EE5AF9BB-A093-4567-2B7B-41EC3425AC29}"/>
                </a:ext>
              </a:extLst>
            </p:cNvPr>
            <p:cNvGrpSpPr/>
            <p:nvPr/>
          </p:nvGrpSpPr>
          <p:grpSpPr>
            <a:xfrm>
              <a:off x="0" y="638953"/>
              <a:ext cx="2261554" cy="2140204"/>
              <a:chOff x="0" y="0"/>
              <a:chExt cx="4289198" cy="4059048"/>
            </a:xfrm>
          </p:grpSpPr>
          <p:sp>
            <p:nvSpPr>
              <p:cNvPr id="31" name="Freeform 31">
                <a:extLst>
                  <a:ext uri="{FF2B5EF4-FFF2-40B4-BE49-F238E27FC236}">
                    <a16:creationId xmlns:a16="http://schemas.microsoft.com/office/drawing/2014/main" id="{1018DE16-85C0-2725-0B3B-B97DB449945F}"/>
                  </a:ext>
                </a:extLst>
              </p:cNvPr>
              <p:cNvSpPr/>
              <p:nvPr/>
            </p:nvSpPr>
            <p:spPr>
              <a:xfrm>
                <a:off x="0" y="0"/>
                <a:ext cx="4289198" cy="4059049"/>
              </a:xfrm>
              <a:custGeom>
                <a:avLst/>
                <a:gdLst/>
                <a:ahLst/>
                <a:cxnLst/>
                <a:rect l="l" t="t" r="r" b="b"/>
                <a:pathLst>
                  <a:path w="4289198" h="4059049">
                    <a:moveTo>
                      <a:pt x="4164738" y="4059048"/>
                    </a:moveTo>
                    <a:lnTo>
                      <a:pt x="124460" y="4059048"/>
                    </a:lnTo>
                    <a:cubicBezTo>
                      <a:pt x="55880" y="4059048"/>
                      <a:pt x="0" y="4003168"/>
                      <a:pt x="0" y="3934589"/>
                    </a:cubicBezTo>
                    <a:lnTo>
                      <a:pt x="0" y="124460"/>
                    </a:lnTo>
                    <a:cubicBezTo>
                      <a:pt x="0" y="55880"/>
                      <a:pt x="55880" y="0"/>
                      <a:pt x="124460" y="0"/>
                    </a:cubicBezTo>
                    <a:lnTo>
                      <a:pt x="4164738" y="0"/>
                    </a:lnTo>
                    <a:cubicBezTo>
                      <a:pt x="4233318" y="0"/>
                      <a:pt x="4289198" y="55880"/>
                      <a:pt x="4289198" y="124460"/>
                    </a:cubicBezTo>
                    <a:lnTo>
                      <a:pt x="4289198" y="3934589"/>
                    </a:lnTo>
                    <a:cubicBezTo>
                      <a:pt x="4289198" y="4003168"/>
                      <a:pt x="4233318" y="4059049"/>
                      <a:pt x="4164738" y="4059049"/>
                    </a:cubicBezTo>
                    <a:close/>
                  </a:path>
                </a:pathLst>
              </a:custGeom>
              <a:solidFill>
                <a:srgbClr val="E3F6FF"/>
              </a:solidFill>
            </p:spPr>
            <p:txBody>
              <a:bodyPr/>
              <a:lstStyle/>
              <a:p>
                <a:endParaRPr lang="en-GB">
                  <a:latin typeface="Aptos" panose="020B0004020202020204" pitchFamily="34" charset="0"/>
                </a:endParaRPr>
              </a:p>
            </p:txBody>
          </p:sp>
        </p:grpSp>
        <p:sp>
          <p:nvSpPr>
            <p:cNvPr id="32" name="Freeform 32">
              <a:extLst>
                <a:ext uri="{FF2B5EF4-FFF2-40B4-BE49-F238E27FC236}">
                  <a16:creationId xmlns:a16="http://schemas.microsoft.com/office/drawing/2014/main" id="{7B9E7C77-FAA5-B256-A912-F8F77AA39309}"/>
                </a:ext>
              </a:extLst>
            </p:cNvPr>
            <p:cNvSpPr/>
            <p:nvPr/>
          </p:nvSpPr>
          <p:spPr>
            <a:xfrm>
              <a:off x="252827" y="1169184"/>
              <a:ext cx="1755900" cy="1123045"/>
            </a:xfrm>
            <a:custGeom>
              <a:avLst/>
              <a:gdLst/>
              <a:ahLst/>
              <a:cxnLst/>
              <a:rect l="l" t="t" r="r" b="b"/>
              <a:pathLst>
                <a:path w="1755900" h="1123045">
                  <a:moveTo>
                    <a:pt x="0" y="0"/>
                  </a:moveTo>
                  <a:lnTo>
                    <a:pt x="1755900" y="0"/>
                  </a:lnTo>
                  <a:lnTo>
                    <a:pt x="1755900" y="1123044"/>
                  </a:lnTo>
                  <a:lnTo>
                    <a:pt x="0" y="11230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latin typeface="Aptos" panose="020B0004020202020204" pitchFamily="34" charset="0"/>
              </a:endParaRPr>
            </a:p>
          </p:txBody>
        </p:sp>
      </p:grpSp>
      <p:grpSp>
        <p:nvGrpSpPr>
          <p:cNvPr id="54" name="Group 53">
            <a:extLst>
              <a:ext uri="{FF2B5EF4-FFF2-40B4-BE49-F238E27FC236}">
                <a16:creationId xmlns:a16="http://schemas.microsoft.com/office/drawing/2014/main" id="{0BE05538-6D4E-8257-C256-22044BEB8844}"/>
              </a:ext>
            </a:extLst>
          </p:cNvPr>
          <p:cNvGrpSpPr/>
          <p:nvPr/>
        </p:nvGrpSpPr>
        <p:grpSpPr>
          <a:xfrm>
            <a:off x="1245236" y="7282799"/>
            <a:ext cx="5143500" cy="804061"/>
            <a:chOff x="1104901" y="6708932"/>
            <a:chExt cx="6895208" cy="804061"/>
          </a:xfrm>
        </p:grpSpPr>
        <p:grpSp>
          <p:nvGrpSpPr>
            <p:cNvPr id="34" name="Group 34">
              <a:extLst>
                <a:ext uri="{FF2B5EF4-FFF2-40B4-BE49-F238E27FC236}">
                  <a16:creationId xmlns:a16="http://schemas.microsoft.com/office/drawing/2014/main" id="{AEB2959D-7A09-A8C2-F522-99E2D2A41FC8}"/>
                </a:ext>
              </a:extLst>
            </p:cNvPr>
            <p:cNvGrpSpPr/>
            <p:nvPr/>
          </p:nvGrpSpPr>
          <p:grpSpPr>
            <a:xfrm>
              <a:off x="1104901" y="6708932"/>
              <a:ext cx="6895208" cy="804061"/>
              <a:chOff x="0" y="0"/>
              <a:chExt cx="2431750" cy="211769"/>
            </a:xfrm>
          </p:grpSpPr>
          <p:sp>
            <p:nvSpPr>
              <p:cNvPr id="35" name="Freeform 35">
                <a:extLst>
                  <a:ext uri="{FF2B5EF4-FFF2-40B4-BE49-F238E27FC236}">
                    <a16:creationId xmlns:a16="http://schemas.microsoft.com/office/drawing/2014/main" id="{E095646D-A595-F984-FB5F-EC7CDB789A58}"/>
                  </a:ext>
                </a:extLst>
              </p:cNvPr>
              <p:cNvSpPr/>
              <p:nvPr/>
            </p:nvSpPr>
            <p:spPr>
              <a:xfrm>
                <a:off x="0" y="0"/>
                <a:ext cx="2431750" cy="211769"/>
              </a:xfrm>
              <a:custGeom>
                <a:avLst/>
                <a:gdLst/>
                <a:ahLst/>
                <a:cxnLst/>
                <a:rect l="l" t="t" r="r" b="b"/>
                <a:pathLst>
                  <a:path w="2431750" h="211769">
                    <a:moveTo>
                      <a:pt x="0" y="0"/>
                    </a:moveTo>
                    <a:lnTo>
                      <a:pt x="2431750" y="0"/>
                    </a:lnTo>
                    <a:lnTo>
                      <a:pt x="2431750" y="211769"/>
                    </a:lnTo>
                    <a:lnTo>
                      <a:pt x="0" y="211769"/>
                    </a:lnTo>
                    <a:close/>
                  </a:path>
                </a:pathLst>
              </a:custGeom>
              <a:solidFill>
                <a:srgbClr val="00447C"/>
              </a:solidFill>
            </p:spPr>
            <p:txBody>
              <a:bodyPr/>
              <a:lstStyle/>
              <a:p>
                <a:endParaRPr lang="en-GB">
                  <a:latin typeface="Aptos" panose="020B0004020202020204" pitchFamily="34" charset="0"/>
                </a:endParaRPr>
              </a:p>
            </p:txBody>
          </p:sp>
          <p:sp>
            <p:nvSpPr>
              <p:cNvPr id="36" name="TextBox 36">
                <a:extLst>
                  <a:ext uri="{FF2B5EF4-FFF2-40B4-BE49-F238E27FC236}">
                    <a16:creationId xmlns:a16="http://schemas.microsoft.com/office/drawing/2014/main" id="{C99CF762-9F1A-F009-0317-AC39BE7C1D67}"/>
                  </a:ext>
                </a:extLst>
              </p:cNvPr>
              <p:cNvSpPr txBox="1"/>
              <p:nvPr/>
            </p:nvSpPr>
            <p:spPr>
              <a:xfrm>
                <a:off x="0" y="-104775"/>
                <a:ext cx="2431750" cy="316544"/>
              </a:xfrm>
              <a:prstGeom prst="rect">
                <a:avLst/>
              </a:prstGeom>
            </p:spPr>
            <p:txBody>
              <a:bodyPr lIns="50800" tIns="50800" rIns="50800" bIns="50800" rtlCol="0" anchor="ctr"/>
              <a:lstStyle/>
              <a:p>
                <a:pPr algn="ctr">
                  <a:lnSpc>
                    <a:spcPts val="3499"/>
                  </a:lnSpc>
                </a:pPr>
                <a:endParaRPr>
                  <a:latin typeface="Aptos" panose="020B0004020202020204" pitchFamily="34" charset="0"/>
                </a:endParaRPr>
              </a:p>
            </p:txBody>
          </p:sp>
        </p:grpSp>
        <p:sp>
          <p:nvSpPr>
            <p:cNvPr id="37" name="TextBox 37">
              <a:extLst>
                <a:ext uri="{FF2B5EF4-FFF2-40B4-BE49-F238E27FC236}">
                  <a16:creationId xmlns:a16="http://schemas.microsoft.com/office/drawing/2014/main" id="{A2D30548-06C7-83F8-4004-1635B34871A7}"/>
                </a:ext>
              </a:extLst>
            </p:cNvPr>
            <p:cNvSpPr txBox="1"/>
            <p:nvPr/>
          </p:nvSpPr>
          <p:spPr>
            <a:xfrm>
              <a:off x="1342420" y="6924019"/>
              <a:ext cx="5958803" cy="392993"/>
            </a:xfrm>
            <a:prstGeom prst="rect">
              <a:avLst/>
            </a:prstGeom>
          </p:spPr>
          <p:txBody>
            <a:bodyPr wrap="square" lIns="0" tIns="0" rIns="0" bIns="0" rtlCol="0" anchor="t">
              <a:spAutoFit/>
            </a:bodyPr>
            <a:lstStyle/>
            <a:p>
              <a:pPr>
                <a:lnSpc>
                  <a:spcPts val="3249"/>
                </a:lnSpc>
                <a:spcBef>
                  <a:spcPct val="0"/>
                </a:spcBef>
              </a:pPr>
              <a:r>
                <a:rPr lang="en-US" sz="2400" dirty="0">
                  <a:solidFill>
                    <a:schemeClr val="bg1"/>
                  </a:solidFill>
                  <a:latin typeface="Aptos" panose="020B0004020202020204" pitchFamily="34" charset="0"/>
                  <a:ea typeface="Dax Offc"/>
                  <a:cs typeface="Dax Offc"/>
                  <a:sym typeface="Dax Offc"/>
                  <a:hlinkClick r:id="rId10" action="ppaction://hlinksldjump">
                    <a:extLst>
                      <a:ext uri="{A12FA001-AC4F-418D-AE19-62706E023703}">
                        <ahyp:hlinkClr xmlns:ahyp="http://schemas.microsoft.com/office/drawing/2018/hyperlinkcolor" val="tx"/>
                      </a:ext>
                    </a:extLst>
                  </a:hlinkClick>
                </a:rPr>
                <a:t>+AEO accredited customs team</a:t>
              </a:r>
              <a:endParaRPr lang="en-US" sz="2400" dirty="0">
                <a:solidFill>
                  <a:schemeClr val="bg1"/>
                </a:solidFill>
                <a:latin typeface="Aptos" panose="020B0004020202020204" pitchFamily="34" charset="0"/>
                <a:ea typeface="Dax Offc"/>
                <a:cs typeface="Dax Offc"/>
                <a:sym typeface="Dax Offc"/>
              </a:endParaRPr>
            </a:p>
          </p:txBody>
        </p:sp>
      </p:grpSp>
      <p:grpSp>
        <p:nvGrpSpPr>
          <p:cNvPr id="39" name="Ocean">
            <a:extLst>
              <a:ext uri="{FF2B5EF4-FFF2-40B4-BE49-F238E27FC236}">
                <a16:creationId xmlns:a16="http://schemas.microsoft.com/office/drawing/2014/main" id="{B3958194-2CCD-C054-AE76-A5CED69FC88B}"/>
              </a:ext>
            </a:extLst>
          </p:cNvPr>
          <p:cNvGrpSpPr/>
          <p:nvPr/>
        </p:nvGrpSpPr>
        <p:grpSpPr>
          <a:xfrm>
            <a:off x="8574061" y="1992233"/>
            <a:ext cx="1283752" cy="1214869"/>
            <a:chOff x="0" y="664501"/>
            <a:chExt cx="2261554" cy="2140204"/>
          </a:xfrm>
        </p:grpSpPr>
        <p:grpSp>
          <p:nvGrpSpPr>
            <p:cNvPr id="41" name="Group 41">
              <a:extLst>
                <a:ext uri="{FF2B5EF4-FFF2-40B4-BE49-F238E27FC236}">
                  <a16:creationId xmlns:a16="http://schemas.microsoft.com/office/drawing/2014/main" id="{B87FD204-AA3A-A760-F8AD-F0462CBE3372}"/>
                </a:ext>
              </a:extLst>
            </p:cNvPr>
            <p:cNvGrpSpPr/>
            <p:nvPr/>
          </p:nvGrpSpPr>
          <p:grpSpPr>
            <a:xfrm>
              <a:off x="0" y="664501"/>
              <a:ext cx="2261554" cy="2140204"/>
              <a:chOff x="0" y="0"/>
              <a:chExt cx="4289198" cy="4059048"/>
            </a:xfrm>
          </p:grpSpPr>
          <p:sp>
            <p:nvSpPr>
              <p:cNvPr id="42" name="Freeform 42">
                <a:extLst>
                  <a:ext uri="{FF2B5EF4-FFF2-40B4-BE49-F238E27FC236}">
                    <a16:creationId xmlns:a16="http://schemas.microsoft.com/office/drawing/2014/main" id="{3BC6269D-4EF8-2C67-D448-F6841A049624}"/>
                  </a:ext>
                </a:extLst>
              </p:cNvPr>
              <p:cNvSpPr/>
              <p:nvPr/>
            </p:nvSpPr>
            <p:spPr>
              <a:xfrm>
                <a:off x="0" y="0"/>
                <a:ext cx="4289198" cy="4059049"/>
              </a:xfrm>
              <a:custGeom>
                <a:avLst/>
                <a:gdLst/>
                <a:ahLst/>
                <a:cxnLst/>
                <a:rect l="l" t="t" r="r" b="b"/>
                <a:pathLst>
                  <a:path w="4289198" h="4059049">
                    <a:moveTo>
                      <a:pt x="4164738" y="4059048"/>
                    </a:moveTo>
                    <a:lnTo>
                      <a:pt x="124460" y="4059048"/>
                    </a:lnTo>
                    <a:cubicBezTo>
                      <a:pt x="55880" y="4059048"/>
                      <a:pt x="0" y="4003168"/>
                      <a:pt x="0" y="3934589"/>
                    </a:cubicBezTo>
                    <a:lnTo>
                      <a:pt x="0" y="124460"/>
                    </a:lnTo>
                    <a:cubicBezTo>
                      <a:pt x="0" y="55880"/>
                      <a:pt x="55880" y="0"/>
                      <a:pt x="124460" y="0"/>
                    </a:cubicBezTo>
                    <a:lnTo>
                      <a:pt x="4164738" y="0"/>
                    </a:lnTo>
                    <a:cubicBezTo>
                      <a:pt x="4233318" y="0"/>
                      <a:pt x="4289198" y="55880"/>
                      <a:pt x="4289198" y="124460"/>
                    </a:cubicBezTo>
                    <a:lnTo>
                      <a:pt x="4289198" y="3934589"/>
                    </a:lnTo>
                    <a:cubicBezTo>
                      <a:pt x="4289198" y="4003168"/>
                      <a:pt x="4233318" y="4059049"/>
                      <a:pt x="4164738" y="4059049"/>
                    </a:cubicBezTo>
                    <a:close/>
                  </a:path>
                </a:pathLst>
              </a:custGeom>
              <a:solidFill>
                <a:srgbClr val="E3F6FF"/>
              </a:solidFill>
            </p:spPr>
            <p:txBody>
              <a:bodyPr/>
              <a:lstStyle/>
              <a:p>
                <a:endParaRPr lang="en-GB">
                  <a:latin typeface="Aptos" panose="020B0004020202020204" pitchFamily="34" charset="0"/>
                </a:endParaRPr>
              </a:p>
            </p:txBody>
          </p:sp>
        </p:grpSp>
        <p:sp>
          <p:nvSpPr>
            <p:cNvPr id="43" name="Freeform 43">
              <a:extLst>
                <a:ext uri="{FF2B5EF4-FFF2-40B4-BE49-F238E27FC236}">
                  <a16:creationId xmlns:a16="http://schemas.microsoft.com/office/drawing/2014/main" id="{286A53EF-632A-1FCE-705F-B2420B1159A6}"/>
                </a:ext>
              </a:extLst>
            </p:cNvPr>
            <p:cNvSpPr/>
            <p:nvPr/>
          </p:nvSpPr>
          <p:spPr>
            <a:xfrm>
              <a:off x="334669" y="1101424"/>
              <a:ext cx="1592216" cy="1314168"/>
            </a:xfrm>
            <a:custGeom>
              <a:avLst/>
              <a:gdLst/>
              <a:ahLst/>
              <a:cxnLst/>
              <a:rect l="l" t="t" r="r" b="b"/>
              <a:pathLst>
                <a:path w="1592216" h="1314168">
                  <a:moveTo>
                    <a:pt x="0" y="0"/>
                  </a:moveTo>
                  <a:lnTo>
                    <a:pt x="1592216" y="0"/>
                  </a:lnTo>
                  <a:lnTo>
                    <a:pt x="1592216" y="1314168"/>
                  </a:lnTo>
                  <a:lnTo>
                    <a:pt x="0" y="13141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latin typeface="Aptos" panose="020B0004020202020204" pitchFamily="34" charset="0"/>
              </a:endParaRPr>
            </a:p>
          </p:txBody>
        </p:sp>
      </p:grpSp>
      <p:grpSp>
        <p:nvGrpSpPr>
          <p:cNvPr id="44" name="Rail">
            <a:extLst>
              <a:ext uri="{FF2B5EF4-FFF2-40B4-BE49-F238E27FC236}">
                <a16:creationId xmlns:a16="http://schemas.microsoft.com/office/drawing/2014/main" id="{2D7DAA80-07CB-7761-89D0-9002DA019810}"/>
              </a:ext>
            </a:extLst>
          </p:cNvPr>
          <p:cNvGrpSpPr/>
          <p:nvPr/>
        </p:nvGrpSpPr>
        <p:grpSpPr>
          <a:xfrm>
            <a:off x="8586807" y="3488803"/>
            <a:ext cx="1239619" cy="1173103"/>
            <a:chOff x="0" y="636699"/>
            <a:chExt cx="2261554" cy="2140204"/>
          </a:xfrm>
        </p:grpSpPr>
        <p:grpSp>
          <p:nvGrpSpPr>
            <p:cNvPr id="46" name="Group 46">
              <a:extLst>
                <a:ext uri="{FF2B5EF4-FFF2-40B4-BE49-F238E27FC236}">
                  <a16:creationId xmlns:a16="http://schemas.microsoft.com/office/drawing/2014/main" id="{0CCBC71A-E37F-C506-7C92-DEC7DFDA8DD9}"/>
                </a:ext>
              </a:extLst>
            </p:cNvPr>
            <p:cNvGrpSpPr/>
            <p:nvPr/>
          </p:nvGrpSpPr>
          <p:grpSpPr>
            <a:xfrm>
              <a:off x="0" y="636699"/>
              <a:ext cx="2261554" cy="2140204"/>
              <a:chOff x="0" y="0"/>
              <a:chExt cx="4289198" cy="4059048"/>
            </a:xfrm>
          </p:grpSpPr>
          <p:sp>
            <p:nvSpPr>
              <p:cNvPr id="47" name="Freeform 47">
                <a:extLst>
                  <a:ext uri="{FF2B5EF4-FFF2-40B4-BE49-F238E27FC236}">
                    <a16:creationId xmlns:a16="http://schemas.microsoft.com/office/drawing/2014/main" id="{20C29C25-73DE-1CBC-F0B3-9FE5861C1908}"/>
                  </a:ext>
                </a:extLst>
              </p:cNvPr>
              <p:cNvSpPr/>
              <p:nvPr/>
            </p:nvSpPr>
            <p:spPr>
              <a:xfrm>
                <a:off x="0" y="0"/>
                <a:ext cx="4289198" cy="4059049"/>
              </a:xfrm>
              <a:custGeom>
                <a:avLst/>
                <a:gdLst/>
                <a:ahLst/>
                <a:cxnLst/>
                <a:rect l="l" t="t" r="r" b="b"/>
                <a:pathLst>
                  <a:path w="4289198" h="4059049">
                    <a:moveTo>
                      <a:pt x="4164738" y="4059048"/>
                    </a:moveTo>
                    <a:lnTo>
                      <a:pt x="124460" y="4059048"/>
                    </a:lnTo>
                    <a:cubicBezTo>
                      <a:pt x="55880" y="4059048"/>
                      <a:pt x="0" y="4003168"/>
                      <a:pt x="0" y="3934589"/>
                    </a:cubicBezTo>
                    <a:lnTo>
                      <a:pt x="0" y="124460"/>
                    </a:lnTo>
                    <a:cubicBezTo>
                      <a:pt x="0" y="55880"/>
                      <a:pt x="55880" y="0"/>
                      <a:pt x="124460" y="0"/>
                    </a:cubicBezTo>
                    <a:lnTo>
                      <a:pt x="4164738" y="0"/>
                    </a:lnTo>
                    <a:cubicBezTo>
                      <a:pt x="4233318" y="0"/>
                      <a:pt x="4289198" y="55880"/>
                      <a:pt x="4289198" y="124460"/>
                    </a:cubicBezTo>
                    <a:lnTo>
                      <a:pt x="4289198" y="3934589"/>
                    </a:lnTo>
                    <a:cubicBezTo>
                      <a:pt x="4289198" y="4003168"/>
                      <a:pt x="4233318" y="4059049"/>
                      <a:pt x="4164738" y="4059049"/>
                    </a:cubicBezTo>
                    <a:close/>
                  </a:path>
                </a:pathLst>
              </a:custGeom>
              <a:solidFill>
                <a:srgbClr val="E3F6FF"/>
              </a:solidFill>
            </p:spPr>
            <p:txBody>
              <a:bodyPr/>
              <a:lstStyle/>
              <a:p>
                <a:endParaRPr lang="en-GB">
                  <a:latin typeface="Aptos" panose="020B0004020202020204" pitchFamily="34" charset="0"/>
                </a:endParaRPr>
              </a:p>
            </p:txBody>
          </p:sp>
        </p:grpSp>
        <p:sp>
          <p:nvSpPr>
            <p:cNvPr id="48" name="Freeform 48">
              <a:extLst>
                <a:ext uri="{FF2B5EF4-FFF2-40B4-BE49-F238E27FC236}">
                  <a16:creationId xmlns:a16="http://schemas.microsoft.com/office/drawing/2014/main" id="{06E18BC0-5182-CC65-F95D-982B5D3DCCEA}"/>
                </a:ext>
              </a:extLst>
            </p:cNvPr>
            <p:cNvSpPr/>
            <p:nvPr/>
          </p:nvSpPr>
          <p:spPr>
            <a:xfrm>
              <a:off x="536640" y="1235164"/>
              <a:ext cx="1188275" cy="1152626"/>
            </a:xfrm>
            <a:custGeom>
              <a:avLst/>
              <a:gdLst/>
              <a:ahLst/>
              <a:cxnLst/>
              <a:rect l="l" t="t" r="r" b="b"/>
              <a:pathLst>
                <a:path w="1188275" h="1152626">
                  <a:moveTo>
                    <a:pt x="0" y="0"/>
                  </a:moveTo>
                  <a:lnTo>
                    <a:pt x="1188275" y="0"/>
                  </a:lnTo>
                  <a:lnTo>
                    <a:pt x="1188275" y="1152626"/>
                  </a:lnTo>
                  <a:lnTo>
                    <a:pt x="0" y="115262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latin typeface="Aptos" panose="020B0004020202020204" pitchFamily="34" charset="0"/>
              </a:endParaRPr>
            </a:p>
          </p:txBody>
        </p:sp>
      </p:grpSp>
      <p:sp>
        <p:nvSpPr>
          <p:cNvPr id="16" name="TextBox 32">
            <a:extLst>
              <a:ext uri="{FF2B5EF4-FFF2-40B4-BE49-F238E27FC236}">
                <a16:creationId xmlns:a16="http://schemas.microsoft.com/office/drawing/2014/main" id="{09DF155F-9111-9CCD-6A22-196BA5051A80}"/>
              </a:ext>
            </a:extLst>
          </p:cNvPr>
          <p:cNvSpPr txBox="1"/>
          <p:nvPr/>
        </p:nvSpPr>
        <p:spPr>
          <a:xfrm>
            <a:off x="1248870" y="1059028"/>
            <a:ext cx="6751238" cy="846386"/>
          </a:xfrm>
          <a:prstGeom prst="rect">
            <a:avLst/>
          </a:prstGeom>
        </p:spPr>
        <p:txBody>
          <a:bodyPr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Logistics Services</a:t>
            </a:r>
          </a:p>
        </p:txBody>
      </p:sp>
      <p:sp>
        <p:nvSpPr>
          <p:cNvPr id="49" name="TextBox 48">
            <a:extLst>
              <a:ext uri="{FF2B5EF4-FFF2-40B4-BE49-F238E27FC236}">
                <a16:creationId xmlns:a16="http://schemas.microsoft.com/office/drawing/2014/main" id="{80377CDC-6AA5-2646-C7F0-82F9AD8E2133}"/>
              </a:ext>
            </a:extLst>
          </p:cNvPr>
          <p:cNvSpPr txBox="1"/>
          <p:nvPr/>
        </p:nvSpPr>
        <p:spPr>
          <a:xfrm>
            <a:off x="7436031" y="3844521"/>
            <a:ext cx="1115291" cy="461665"/>
          </a:xfrm>
          <a:prstGeom prst="rect">
            <a:avLst/>
          </a:prstGeom>
          <a:noFill/>
        </p:spPr>
        <p:txBody>
          <a:bodyPr wrap="square">
            <a:spAutoFit/>
          </a:bodyPr>
          <a:lstStyle/>
          <a:p>
            <a:pPr algn="r"/>
            <a:r>
              <a:rPr lang="en-US" sz="2400" b="1" dirty="0">
                <a:solidFill>
                  <a:schemeClr val="tx2"/>
                </a:solidFill>
                <a:latin typeface="Aptos" panose="020B0004020202020204" pitchFamily="34" charset="0"/>
              </a:rPr>
              <a:t>Rail</a:t>
            </a:r>
            <a:endParaRPr lang="en-GB" sz="2400" b="1" dirty="0">
              <a:solidFill>
                <a:schemeClr val="tx2"/>
              </a:solidFill>
              <a:latin typeface="Aptos" panose="020B0004020202020204" pitchFamily="34" charset="0"/>
            </a:endParaRPr>
          </a:p>
        </p:txBody>
      </p:sp>
      <p:sp>
        <p:nvSpPr>
          <p:cNvPr id="50" name="TextBox 49">
            <a:extLst>
              <a:ext uri="{FF2B5EF4-FFF2-40B4-BE49-F238E27FC236}">
                <a16:creationId xmlns:a16="http://schemas.microsoft.com/office/drawing/2014/main" id="{9A20515E-6C4E-8B2E-1578-D8C0A397648F}"/>
              </a:ext>
            </a:extLst>
          </p:cNvPr>
          <p:cNvSpPr txBox="1"/>
          <p:nvPr/>
        </p:nvSpPr>
        <p:spPr>
          <a:xfrm>
            <a:off x="7441754" y="2382404"/>
            <a:ext cx="1115291" cy="461665"/>
          </a:xfrm>
          <a:prstGeom prst="rect">
            <a:avLst/>
          </a:prstGeom>
          <a:noFill/>
        </p:spPr>
        <p:txBody>
          <a:bodyPr wrap="square">
            <a:spAutoFit/>
          </a:bodyPr>
          <a:lstStyle/>
          <a:p>
            <a:pPr algn="r"/>
            <a:r>
              <a:rPr lang="en-US" sz="2400" b="1" dirty="0">
                <a:solidFill>
                  <a:schemeClr val="tx2"/>
                </a:solidFill>
                <a:latin typeface="Aptos" panose="020B0004020202020204" pitchFamily="34" charset="0"/>
              </a:rPr>
              <a:t>Ocean</a:t>
            </a:r>
            <a:endParaRPr lang="en-GB" sz="2800" b="1" dirty="0">
              <a:solidFill>
                <a:schemeClr val="tx2"/>
              </a:solidFill>
              <a:latin typeface="Aptos" panose="020B0004020202020204" pitchFamily="34" charset="0"/>
            </a:endParaRPr>
          </a:p>
        </p:txBody>
      </p:sp>
      <p:sp>
        <p:nvSpPr>
          <p:cNvPr id="51" name="TextBox 50">
            <a:extLst>
              <a:ext uri="{FF2B5EF4-FFF2-40B4-BE49-F238E27FC236}">
                <a16:creationId xmlns:a16="http://schemas.microsoft.com/office/drawing/2014/main" id="{9669A0E4-0035-037F-F073-95AE288A964C}"/>
              </a:ext>
            </a:extLst>
          </p:cNvPr>
          <p:cNvSpPr txBox="1"/>
          <p:nvPr/>
        </p:nvSpPr>
        <p:spPr>
          <a:xfrm>
            <a:off x="7563212" y="5282309"/>
            <a:ext cx="1115291" cy="461665"/>
          </a:xfrm>
          <a:prstGeom prst="rect">
            <a:avLst/>
          </a:prstGeom>
          <a:noFill/>
        </p:spPr>
        <p:txBody>
          <a:bodyPr wrap="square">
            <a:spAutoFit/>
          </a:bodyPr>
          <a:lstStyle/>
          <a:p>
            <a:pPr algn="ctr"/>
            <a:r>
              <a:rPr lang="en-US" sz="2400" b="1" dirty="0">
                <a:solidFill>
                  <a:schemeClr val="tx2"/>
                </a:solidFill>
                <a:latin typeface="Aptos" panose="020B0004020202020204" pitchFamily="34" charset="0"/>
              </a:rPr>
              <a:t>Road</a:t>
            </a:r>
            <a:endParaRPr lang="en-GB" sz="2400" b="1" dirty="0">
              <a:solidFill>
                <a:schemeClr val="tx2"/>
              </a:solidFill>
              <a:latin typeface="Aptos" panose="020B0004020202020204" pitchFamily="34" charset="0"/>
            </a:endParaRPr>
          </a:p>
        </p:txBody>
      </p:sp>
      <p:sp>
        <p:nvSpPr>
          <p:cNvPr id="52" name="TextBox 51">
            <a:extLst>
              <a:ext uri="{FF2B5EF4-FFF2-40B4-BE49-F238E27FC236}">
                <a16:creationId xmlns:a16="http://schemas.microsoft.com/office/drawing/2014/main" id="{C09AD3F7-B61C-D416-7172-59753F232581}"/>
              </a:ext>
            </a:extLst>
          </p:cNvPr>
          <p:cNvSpPr txBox="1"/>
          <p:nvPr/>
        </p:nvSpPr>
        <p:spPr>
          <a:xfrm>
            <a:off x="7686587" y="6783510"/>
            <a:ext cx="1115291" cy="461665"/>
          </a:xfrm>
          <a:prstGeom prst="rect">
            <a:avLst/>
          </a:prstGeom>
          <a:noFill/>
        </p:spPr>
        <p:txBody>
          <a:bodyPr wrap="square">
            <a:spAutoFit/>
          </a:bodyPr>
          <a:lstStyle/>
          <a:p>
            <a:pPr algn="ctr"/>
            <a:r>
              <a:rPr lang="en-US" sz="2400" b="1" dirty="0">
                <a:solidFill>
                  <a:schemeClr val="tx2"/>
                </a:solidFill>
                <a:latin typeface="Aptos" panose="020B0004020202020204" pitchFamily="34" charset="0"/>
              </a:rPr>
              <a:t>Air</a:t>
            </a:r>
            <a:endParaRPr lang="en-GB" sz="2400" b="1" dirty="0">
              <a:solidFill>
                <a:schemeClr val="tx2"/>
              </a:solidFill>
              <a:latin typeface="Aptos" panose="020B0004020202020204" pitchFamily="34" charset="0"/>
            </a:endParaRPr>
          </a:p>
        </p:txBody>
      </p:sp>
      <p:sp>
        <p:nvSpPr>
          <p:cNvPr id="53" name="TextBox 52">
            <a:extLst>
              <a:ext uri="{FF2B5EF4-FFF2-40B4-BE49-F238E27FC236}">
                <a16:creationId xmlns:a16="http://schemas.microsoft.com/office/drawing/2014/main" id="{50E2E6DE-273F-9B9B-6D50-01740C3CA7F5}"/>
              </a:ext>
            </a:extLst>
          </p:cNvPr>
          <p:cNvSpPr txBox="1"/>
          <p:nvPr/>
        </p:nvSpPr>
        <p:spPr>
          <a:xfrm>
            <a:off x="7162800" y="8225812"/>
            <a:ext cx="1426463" cy="461665"/>
          </a:xfrm>
          <a:prstGeom prst="rect">
            <a:avLst/>
          </a:prstGeom>
          <a:noFill/>
        </p:spPr>
        <p:txBody>
          <a:bodyPr wrap="square">
            <a:spAutoFit/>
          </a:bodyPr>
          <a:lstStyle/>
          <a:p>
            <a:pPr algn="ctr"/>
            <a:r>
              <a:rPr lang="en-US" sz="2400" b="1" dirty="0">
                <a:solidFill>
                  <a:schemeClr val="tx2"/>
                </a:solidFill>
                <a:latin typeface="Aptos" panose="020B0004020202020204" pitchFamily="34" charset="0"/>
              </a:rPr>
              <a:t>Couriers</a:t>
            </a:r>
            <a:endParaRPr lang="en-GB" sz="2400" b="1" dirty="0">
              <a:solidFill>
                <a:schemeClr val="tx2"/>
              </a:solidFill>
              <a:latin typeface="Aptos" panose="020B0004020202020204" pitchFamily="34" charset="0"/>
            </a:endParaRPr>
          </a:p>
        </p:txBody>
      </p:sp>
      <p:grpSp>
        <p:nvGrpSpPr>
          <p:cNvPr id="23" name="Group 22">
            <a:extLst>
              <a:ext uri="{FF2B5EF4-FFF2-40B4-BE49-F238E27FC236}">
                <a16:creationId xmlns:a16="http://schemas.microsoft.com/office/drawing/2014/main" id="{D158122F-5644-525F-5442-3610682075D1}"/>
              </a:ext>
            </a:extLst>
          </p:cNvPr>
          <p:cNvGrpSpPr/>
          <p:nvPr/>
        </p:nvGrpSpPr>
        <p:grpSpPr>
          <a:xfrm>
            <a:off x="-2667000" y="720141"/>
            <a:ext cx="3771900" cy="9486283"/>
            <a:chOff x="-1719351" y="685215"/>
            <a:chExt cx="4151603" cy="10090697"/>
          </a:xfrm>
        </p:grpSpPr>
        <p:grpSp>
          <p:nvGrpSpPr>
            <p:cNvPr id="28" name="Group 5">
              <a:extLst>
                <a:ext uri="{FF2B5EF4-FFF2-40B4-BE49-F238E27FC236}">
                  <a16:creationId xmlns:a16="http://schemas.microsoft.com/office/drawing/2014/main" id="{1542E72D-411C-7CC8-85DC-1FA849C58997}"/>
                </a:ext>
              </a:extLst>
            </p:cNvPr>
            <p:cNvGrpSpPr/>
            <p:nvPr/>
          </p:nvGrpSpPr>
          <p:grpSpPr>
            <a:xfrm rot="-5400000">
              <a:off x="1638438" y="260734"/>
              <a:ext cx="369333" cy="1218295"/>
              <a:chOff x="0" y="0"/>
              <a:chExt cx="62801" cy="196494"/>
            </a:xfrm>
          </p:grpSpPr>
          <p:sp>
            <p:nvSpPr>
              <p:cNvPr id="45" name="Freeform 6">
                <a:extLst>
                  <a:ext uri="{FF2B5EF4-FFF2-40B4-BE49-F238E27FC236}">
                    <a16:creationId xmlns:a16="http://schemas.microsoft.com/office/drawing/2014/main" id="{1E168CAA-0E67-4BDF-5F35-D997B1A55D27}"/>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55" name="TextBox 7">
                <a:extLst>
                  <a:ext uri="{FF2B5EF4-FFF2-40B4-BE49-F238E27FC236}">
                    <a16:creationId xmlns:a16="http://schemas.microsoft.com/office/drawing/2014/main" id="{3772E9A4-D23C-E2A0-8070-4A096DDB0122}"/>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33" name="Rectangle 32">
              <a:extLst>
                <a:ext uri="{FF2B5EF4-FFF2-40B4-BE49-F238E27FC236}">
                  <a16:creationId xmlns:a16="http://schemas.microsoft.com/office/drawing/2014/main" id="{41DC85F9-1D65-FCE4-145B-FA1B619F0424}"/>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38" name="TextBox 37">
              <a:extLst>
                <a:ext uri="{FF2B5EF4-FFF2-40B4-BE49-F238E27FC236}">
                  <a16:creationId xmlns:a16="http://schemas.microsoft.com/office/drawing/2014/main" id="{56D07176-4536-17B8-3816-6DF1FA656D78}"/>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0"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9"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0"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1"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3"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24"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5"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40" name="TextBox 39">
              <a:extLst>
                <a:ext uri="{FF2B5EF4-FFF2-40B4-BE49-F238E27FC236}">
                  <a16:creationId xmlns:a16="http://schemas.microsoft.com/office/drawing/2014/main" id="{DB86D768-A9DA-8FA3-1C47-10CEA041B6B2}"/>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extLst>
      <p:ext uri="{BB962C8B-B14F-4D97-AF65-F5344CB8AC3E}">
        <p14:creationId xmlns:p14="http://schemas.microsoft.com/office/powerpoint/2010/main" val="2220926465"/>
      </p:ext>
    </p:extLst>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5" restart="whenNotActive" fill="hold" evtFilter="cancelBubble" nodeType="interactiveSeq">
                <p:stCondLst>
                  <p:cond evt="onClick" delay="0">
                    <p:tgtEl>
                      <p:spTgt spid="44"/>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9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8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7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9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4"/>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9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8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8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9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8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8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63" presetClass="path" presetSubtype="0" accel="40000" decel="50000" fill="hold" nodeType="clickEffect">
                                  <p:stCondLst>
                                    <p:cond delay="0"/>
                                  </p:stCondLst>
                                  <p:childTnLst>
                                    <p:animMotion origin="layout" path="M 0.14271 0.00046 L 0.14271 0.00062 " pathEditMode="fixed" rAng="0" ptsTypes="AA">
                                      <p:cBhvr>
                                        <p:cTn id="71" dur="2000" fill="hold"/>
                                        <p:tgtEl>
                                          <p:spTgt spid="23"/>
                                        </p:tgtEl>
                                        <p:attrNameLst>
                                          <p:attrName>ppt_x</p:attrName>
                                          <p:attrName>ppt_y</p:attrName>
                                        </p:attrNameLst>
                                      </p:cBhvr>
                                      <p:rCtr x="0" y="0"/>
                                    </p:animMotion>
                                  </p:childTnLst>
                                </p:cTn>
                              </p:par>
                            </p:childTnLst>
                          </p:cTn>
                        </p:par>
                      </p:childTnLst>
                    </p:cTn>
                  </p:par>
                  <p:par>
                    <p:cTn id="72" fill="hold">
                      <p:stCondLst>
                        <p:cond delay="indefinite"/>
                      </p:stCondLst>
                      <p:childTnLst>
                        <p:par>
                          <p:cTn id="73" fill="hold">
                            <p:stCondLst>
                              <p:cond delay="0"/>
                            </p:stCondLst>
                            <p:childTnLst>
                              <p:par>
                                <p:cTn id="74" presetID="35" presetClass="path" presetSubtype="0" accel="50000" decel="50000" fill="hold" nodeType="clickEffect">
                                  <p:stCondLst>
                                    <p:cond delay="0"/>
                                  </p:stCondLst>
                                  <p:childTnLst>
                                    <p:animMotion origin="layout" path="M -3.33333E-6 2.22222E-6 L -3.33333E-6 -0.00031 " pathEditMode="fixed" rAng="0" ptsTypes="AA">
                                      <p:cBhvr>
                                        <p:cTn id="75" dur="2000" fill="hold"/>
                                        <p:tgtEl>
                                          <p:spTgt spid="23"/>
                                        </p:tgtEl>
                                        <p:attrNameLst>
                                          <p:attrName>ppt_x</p:attrName>
                                          <p:attrName>ppt_y</p:attrName>
                                        </p:attrNameLst>
                                      </p:cBhvr>
                                      <p:rCtr x="0" y="-15"/>
                                    </p:animMotion>
                                  </p:childTnLst>
                                </p:cTn>
                              </p:par>
                            </p:childTnLst>
                          </p:cTn>
                        </p:par>
                      </p:childTnLst>
                    </p:cTn>
                  </p:par>
                </p:childTnLst>
              </p:cTn>
              <p:nextCondLst>
                <p:cond evt="onClick" delay="0">
                  <p:tgtEl>
                    <p:spTgt spid="2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2A00-8876-1756-E54C-8FE898302F0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4C3F97-003C-0CDC-DD8C-9C6BF77F3CBC}"/>
              </a:ext>
            </a:extLst>
          </p:cNvPr>
          <p:cNvGrpSpPr/>
          <p:nvPr/>
        </p:nvGrpSpPr>
        <p:grpSpPr>
          <a:xfrm>
            <a:off x="11555124" y="0"/>
            <a:ext cx="6732876" cy="10287000"/>
            <a:chOff x="0" y="0"/>
            <a:chExt cx="8977168" cy="13716000"/>
          </a:xfrm>
        </p:grpSpPr>
        <p:pic>
          <p:nvPicPr>
            <p:cNvPr id="3" name="Picture 3">
              <a:extLst>
                <a:ext uri="{FF2B5EF4-FFF2-40B4-BE49-F238E27FC236}">
                  <a16:creationId xmlns:a16="http://schemas.microsoft.com/office/drawing/2014/main" id="{B8A40971-2F20-5828-BA5B-1FFA9BFF28C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8977168" cy="13716000"/>
            </a:xfrm>
            <a:prstGeom prst="rect">
              <a:avLst/>
            </a:prstGeom>
          </p:spPr>
        </p:pic>
      </p:grpSp>
      <p:grpSp>
        <p:nvGrpSpPr>
          <p:cNvPr id="5" name="Group 5">
            <a:extLst>
              <a:ext uri="{FF2B5EF4-FFF2-40B4-BE49-F238E27FC236}">
                <a16:creationId xmlns:a16="http://schemas.microsoft.com/office/drawing/2014/main" id="{296F98CF-63A1-F89B-E80F-9160E4876413}"/>
              </a:ext>
            </a:extLst>
          </p:cNvPr>
          <p:cNvGrpSpPr/>
          <p:nvPr/>
        </p:nvGrpSpPr>
        <p:grpSpPr>
          <a:xfrm>
            <a:off x="16744787" y="685216"/>
            <a:ext cx="808274" cy="686969"/>
            <a:chOff x="0" y="0"/>
            <a:chExt cx="1077699" cy="915959"/>
          </a:xfrm>
        </p:grpSpPr>
        <p:sp>
          <p:nvSpPr>
            <p:cNvPr id="6" name="Freeform 6">
              <a:extLst>
                <a:ext uri="{FF2B5EF4-FFF2-40B4-BE49-F238E27FC236}">
                  <a16:creationId xmlns:a16="http://schemas.microsoft.com/office/drawing/2014/main" id="{3506C8C3-34A1-3A15-89A7-F7E3309DC811}"/>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7" name="Group 7">
            <a:extLst>
              <a:ext uri="{FF2B5EF4-FFF2-40B4-BE49-F238E27FC236}">
                <a16:creationId xmlns:a16="http://schemas.microsoft.com/office/drawing/2014/main" id="{B9828E71-344D-8AE7-529B-2BAB5885C169}"/>
              </a:ext>
            </a:extLst>
          </p:cNvPr>
          <p:cNvGrpSpPr/>
          <p:nvPr/>
        </p:nvGrpSpPr>
        <p:grpSpPr>
          <a:xfrm>
            <a:off x="0" y="9982364"/>
            <a:ext cx="18288000" cy="324360"/>
            <a:chOff x="0" y="0"/>
            <a:chExt cx="4816592" cy="85428"/>
          </a:xfrm>
        </p:grpSpPr>
        <p:sp>
          <p:nvSpPr>
            <p:cNvPr id="8" name="Freeform 8">
              <a:extLst>
                <a:ext uri="{FF2B5EF4-FFF2-40B4-BE49-F238E27FC236}">
                  <a16:creationId xmlns:a16="http://schemas.microsoft.com/office/drawing/2014/main" id="{C0366740-3A0E-9A43-DB21-3A8DF56BA29C}"/>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9" name="TextBox 9">
              <a:extLst>
                <a:ext uri="{FF2B5EF4-FFF2-40B4-BE49-F238E27FC236}">
                  <a16:creationId xmlns:a16="http://schemas.microsoft.com/office/drawing/2014/main" id="{00819307-56CB-D06A-8A62-0DF0DC692A75}"/>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0" name="Group 10">
            <a:extLst>
              <a:ext uri="{FF2B5EF4-FFF2-40B4-BE49-F238E27FC236}">
                <a16:creationId xmlns:a16="http://schemas.microsoft.com/office/drawing/2014/main" id="{EE7D371D-9A49-CDF1-D212-882290A3201D}"/>
              </a:ext>
            </a:extLst>
          </p:cNvPr>
          <p:cNvGrpSpPr>
            <a:grpSpLocks noChangeAspect="1"/>
          </p:cNvGrpSpPr>
          <p:nvPr/>
        </p:nvGrpSpPr>
        <p:grpSpPr>
          <a:xfrm rot="-303489">
            <a:off x="15396023" y="9852660"/>
            <a:ext cx="3411317" cy="576282"/>
            <a:chOff x="0" y="0"/>
            <a:chExt cx="13716000" cy="2317077"/>
          </a:xfrm>
        </p:grpSpPr>
        <p:sp>
          <p:nvSpPr>
            <p:cNvPr id="11" name="Freeform 11">
              <a:extLst>
                <a:ext uri="{FF2B5EF4-FFF2-40B4-BE49-F238E27FC236}">
                  <a16:creationId xmlns:a16="http://schemas.microsoft.com/office/drawing/2014/main" id="{6ED8CA89-B2A8-F4F4-12CC-4314177AA18E}"/>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2" name="Freeform 12">
            <a:extLst>
              <a:ext uri="{FF2B5EF4-FFF2-40B4-BE49-F238E27FC236}">
                <a16:creationId xmlns:a16="http://schemas.microsoft.com/office/drawing/2014/main" id="{C883C0FD-EE45-F51D-D66F-6A3C7F09816E}"/>
              </a:ext>
            </a:extLst>
          </p:cNvPr>
          <p:cNvSpPr/>
          <p:nvPr/>
        </p:nvSpPr>
        <p:spPr>
          <a:xfrm>
            <a:off x="1307634" y="6422901"/>
            <a:ext cx="829871" cy="789069"/>
          </a:xfrm>
          <a:custGeom>
            <a:avLst/>
            <a:gdLst/>
            <a:ahLst/>
            <a:cxnLst/>
            <a:rect l="l" t="t" r="r" b="b"/>
            <a:pathLst>
              <a:path w="829871" h="789069">
                <a:moveTo>
                  <a:pt x="0" y="0"/>
                </a:moveTo>
                <a:lnTo>
                  <a:pt x="829871" y="0"/>
                </a:lnTo>
                <a:lnTo>
                  <a:pt x="829871" y="789069"/>
                </a:lnTo>
                <a:lnTo>
                  <a:pt x="0" y="78906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3" name="Freeform 13">
            <a:extLst>
              <a:ext uri="{FF2B5EF4-FFF2-40B4-BE49-F238E27FC236}">
                <a16:creationId xmlns:a16="http://schemas.microsoft.com/office/drawing/2014/main" id="{A57EEA85-6EB3-4EF1-2E5E-3A22CC2AF846}"/>
              </a:ext>
            </a:extLst>
          </p:cNvPr>
          <p:cNvSpPr/>
          <p:nvPr/>
        </p:nvSpPr>
        <p:spPr>
          <a:xfrm>
            <a:off x="5667926" y="5361239"/>
            <a:ext cx="697749" cy="767290"/>
          </a:xfrm>
          <a:custGeom>
            <a:avLst/>
            <a:gdLst/>
            <a:ahLst/>
            <a:cxnLst/>
            <a:rect l="l" t="t" r="r" b="b"/>
            <a:pathLst>
              <a:path w="697749" h="767290">
                <a:moveTo>
                  <a:pt x="0" y="0"/>
                </a:moveTo>
                <a:lnTo>
                  <a:pt x="697749" y="0"/>
                </a:lnTo>
                <a:lnTo>
                  <a:pt x="697749" y="767290"/>
                </a:lnTo>
                <a:lnTo>
                  <a:pt x="0" y="767290"/>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4" name="Freeform 14">
            <a:extLst>
              <a:ext uri="{FF2B5EF4-FFF2-40B4-BE49-F238E27FC236}">
                <a16:creationId xmlns:a16="http://schemas.microsoft.com/office/drawing/2014/main" id="{9C1F72F5-6CE0-6EC7-28C9-0F5B2157AA8F}"/>
              </a:ext>
            </a:extLst>
          </p:cNvPr>
          <p:cNvSpPr/>
          <p:nvPr/>
        </p:nvSpPr>
        <p:spPr>
          <a:xfrm>
            <a:off x="5743764" y="7507481"/>
            <a:ext cx="546073" cy="791889"/>
          </a:xfrm>
          <a:custGeom>
            <a:avLst/>
            <a:gdLst/>
            <a:ahLst/>
            <a:cxnLst/>
            <a:rect l="l" t="t" r="r" b="b"/>
            <a:pathLst>
              <a:path w="546073" h="791889">
                <a:moveTo>
                  <a:pt x="0" y="0"/>
                </a:moveTo>
                <a:lnTo>
                  <a:pt x="546073" y="0"/>
                </a:lnTo>
                <a:lnTo>
                  <a:pt x="546073" y="791889"/>
                </a:lnTo>
                <a:lnTo>
                  <a:pt x="0" y="791889"/>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5" name="Freeform 15">
            <a:extLst>
              <a:ext uri="{FF2B5EF4-FFF2-40B4-BE49-F238E27FC236}">
                <a16:creationId xmlns:a16="http://schemas.microsoft.com/office/drawing/2014/main" id="{760973F2-9900-8B97-0B77-91534E8E554E}"/>
              </a:ext>
            </a:extLst>
          </p:cNvPr>
          <p:cNvSpPr/>
          <p:nvPr/>
        </p:nvSpPr>
        <p:spPr>
          <a:xfrm>
            <a:off x="5639993" y="6440628"/>
            <a:ext cx="753615" cy="753615"/>
          </a:xfrm>
          <a:custGeom>
            <a:avLst/>
            <a:gdLst/>
            <a:ahLst/>
            <a:cxnLst/>
            <a:rect l="l" t="t" r="r" b="b"/>
            <a:pathLst>
              <a:path w="753615" h="753615">
                <a:moveTo>
                  <a:pt x="0" y="0"/>
                </a:moveTo>
                <a:lnTo>
                  <a:pt x="753615" y="0"/>
                </a:lnTo>
                <a:lnTo>
                  <a:pt x="753615" y="753615"/>
                </a:lnTo>
                <a:lnTo>
                  <a:pt x="0" y="753615"/>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6" name="Freeform 16">
            <a:extLst>
              <a:ext uri="{FF2B5EF4-FFF2-40B4-BE49-F238E27FC236}">
                <a16:creationId xmlns:a16="http://schemas.microsoft.com/office/drawing/2014/main" id="{3D50A08D-8A5C-2791-1CD6-64D77010FFA8}"/>
              </a:ext>
            </a:extLst>
          </p:cNvPr>
          <p:cNvSpPr/>
          <p:nvPr/>
        </p:nvSpPr>
        <p:spPr>
          <a:xfrm>
            <a:off x="1248870" y="7503965"/>
            <a:ext cx="947399" cy="746866"/>
          </a:xfrm>
          <a:custGeom>
            <a:avLst/>
            <a:gdLst/>
            <a:ahLst/>
            <a:cxnLst/>
            <a:rect l="l" t="t" r="r" b="b"/>
            <a:pathLst>
              <a:path w="947399" h="746866">
                <a:moveTo>
                  <a:pt x="0" y="0"/>
                </a:moveTo>
                <a:lnTo>
                  <a:pt x="947399" y="0"/>
                </a:lnTo>
                <a:lnTo>
                  <a:pt x="947399" y="746865"/>
                </a:lnTo>
                <a:lnTo>
                  <a:pt x="0" y="746865"/>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7" name="Freeform 17">
            <a:extLst>
              <a:ext uri="{FF2B5EF4-FFF2-40B4-BE49-F238E27FC236}">
                <a16:creationId xmlns:a16="http://schemas.microsoft.com/office/drawing/2014/main" id="{6A265768-44F9-A073-C866-99C88FEAC290}"/>
              </a:ext>
            </a:extLst>
          </p:cNvPr>
          <p:cNvSpPr/>
          <p:nvPr/>
        </p:nvSpPr>
        <p:spPr>
          <a:xfrm>
            <a:off x="1396527" y="5312799"/>
            <a:ext cx="652084" cy="830261"/>
          </a:xfrm>
          <a:custGeom>
            <a:avLst/>
            <a:gdLst/>
            <a:ahLst/>
            <a:cxnLst/>
            <a:rect l="l" t="t" r="r" b="b"/>
            <a:pathLst>
              <a:path w="652084" h="830261">
                <a:moveTo>
                  <a:pt x="0" y="0"/>
                </a:moveTo>
                <a:lnTo>
                  <a:pt x="652084" y="0"/>
                </a:lnTo>
                <a:lnTo>
                  <a:pt x="652084" y="830261"/>
                </a:lnTo>
                <a:lnTo>
                  <a:pt x="0" y="830261"/>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8" name="Freeform 18">
            <a:extLst>
              <a:ext uri="{FF2B5EF4-FFF2-40B4-BE49-F238E27FC236}">
                <a16:creationId xmlns:a16="http://schemas.microsoft.com/office/drawing/2014/main" id="{94AFFDE4-9140-6E0D-6511-5FF419226F2A}"/>
              </a:ext>
            </a:extLst>
          </p:cNvPr>
          <p:cNvSpPr/>
          <p:nvPr/>
        </p:nvSpPr>
        <p:spPr>
          <a:xfrm>
            <a:off x="1278640" y="4303758"/>
            <a:ext cx="917724" cy="710819"/>
          </a:xfrm>
          <a:custGeom>
            <a:avLst/>
            <a:gdLst/>
            <a:ahLst/>
            <a:cxnLst/>
            <a:rect l="l" t="t" r="r" b="b"/>
            <a:pathLst>
              <a:path w="917724" h="710819">
                <a:moveTo>
                  <a:pt x="0" y="0"/>
                </a:moveTo>
                <a:lnTo>
                  <a:pt x="917724" y="0"/>
                </a:lnTo>
                <a:lnTo>
                  <a:pt x="917724" y="710819"/>
                </a:lnTo>
                <a:lnTo>
                  <a:pt x="0" y="7108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latin typeface="Aptos" panose="020B0004020202020204" pitchFamily="34" charset="0"/>
            </a:endParaRPr>
          </a:p>
        </p:txBody>
      </p:sp>
      <p:sp>
        <p:nvSpPr>
          <p:cNvPr id="19" name="Freeform 19">
            <a:extLst>
              <a:ext uri="{FF2B5EF4-FFF2-40B4-BE49-F238E27FC236}">
                <a16:creationId xmlns:a16="http://schemas.microsoft.com/office/drawing/2014/main" id="{CEF739C0-2395-D1B0-EBD8-1F28F03B9EB4}"/>
              </a:ext>
            </a:extLst>
          </p:cNvPr>
          <p:cNvSpPr/>
          <p:nvPr/>
        </p:nvSpPr>
        <p:spPr>
          <a:xfrm>
            <a:off x="5650267" y="4296150"/>
            <a:ext cx="733067" cy="733067"/>
          </a:xfrm>
          <a:custGeom>
            <a:avLst/>
            <a:gdLst/>
            <a:ahLst/>
            <a:cxnLst/>
            <a:rect l="l" t="t" r="r" b="b"/>
            <a:pathLst>
              <a:path w="733067" h="733067">
                <a:moveTo>
                  <a:pt x="0" y="0"/>
                </a:moveTo>
                <a:lnTo>
                  <a:pt x="733067" y="0"/>
                </a:lnTo>
                <a:lnTo>
                  <a:pt x="733067" y="733068"/>
                </a:lnTo>
                <a:lnTo>
                  <a:pt x="0" y="7330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latin typeface="Aptos" panose="020B0004020202020204" pitchFamily="34" charset="0"/>
            </a:endParaRPr>
          </a:p>
        </p:txBody>
      </p:sp>
      <p:grpSp>
        <p:nvGrpSpPr>
          <p:cNvPr id="20" name="Group 20">
            <a:extLst>
              <a:ext uri="{FF2B5EF4-FFF2-40B4-BE49-F238E27FC236}">
                <a16:creationId xmlns:a16="http://schemas.microsoft.com/office/drawing/2014/main" id="{AAFEB3C9-4AA9-AE1F-366A-D23CD80B9DB3}"/>
              </a:ext>
            </a:extLst>
          </p:cNvPr>
          <p:cNvGrpSpPr/>
          <p:nvPr/>
        </p:nvGrpSpPr>
        <p:grpSpPr>
          <a:xfrm>
            <a:off x="2327966" y="8661320"/>
            <a:ext cx="6376330" cy="804061"/>
            <a:chOff x="0" y="0"/>
            <a:chExt cx="1679363" cy="211769"/>
          </a:xfrm>
        </p:grpSpPr>
        <p:sp>
          <p:nvSpPr>
            <p:cNvPr id="21" name="Freeform 21">
              <a:extLst>
                <a:ext uri="{FF2B5EF4-FFF2-40B4-BE49-F238E27FC236}">
                  <a16:creationId xmlns:a16="http://schemas.microsoft.com/office/drawing/2014/main" id="{F4F6BBEC-CC55-1CC2-0EC7-121AC8647B87}"/>
                </a:ext>
              </a:extLst>
            </p:cNvPr>
            <p:cNvSpPr/>
            <p:nvPr/>
          </p:nvSpPr>
          <p:spPr>
            <a:xfrm>
              <a:off x="0" y="0"/>
              <a:ext cx="1679363" cy="211769"/>
            </a:xfrm>
            <a:custGeom>
              <a:avLst/>
              <a:gdLst/>
              <a:ahLst/>
              <a:cxnLst/>
              <a:rect l="l" t="t" r="r" b="b"/>
              <a:pathLst>
                <a:path w="1679363" h="211769">
                  <a:moveTo>
                    <a:pt x="0" y="0"/>
                  </a:moveTo>
                  <a:lnTo>
                    <a:pt x="1679363" y="0"/>
                  </a:lnTo>
                  <a:lnTo>
                    <a:pt x="1679363" y="211769"/>
                  </a:lnTo>
                  <a:lnTo>
                    <a:pt x="0" y="211769"/>
                  </a:lnTo>
                  <a:close/>
                </a:path>
              </a:pathLst>
            </a:custGeom>
            <a:solidFill>
              <a:srgbClr val="00447C"/>
            </a:solidFill>
          </p:spPr>
          <p:txBody>
            <a:bodyPr/>
            <a:lstStyle/>
            <a:p>
              <a:endParaRPr lang="en-GB">
                <a:latin typeface="Aptos" panose="020B0004020202020204" pitchFamily="34" charset="0"/>
              </a:endParaRPr>
            </a:p>
          </p:txBody>
        </p:sp>
        <p:sp>
          <p:nvSpPr>
            <p:cNvPr id="22" name="TextBox 22">
              <a:extLst>
                <a:ext uri="{FF2B5EF4-FFF2-40B4-BE49-F238E27FC236}">
                  <a16:creationId xmlns:a16="http://schemas.microsoft.com/office/drawing/2014/main" id="{D418F2B7-D840-D5CC-2944-6CFB13C29FA1}"/>
                </a:ext>
              </a:extLst>
            </p:cNvPr>
            <p:cNvSpPr txBox="1"/>
            <p:nvPr/>
          </p:nvSpPr>
          <p:spPr>
            <a:xfrm>
              <a:off x="0" y="-104775"/>
              <a:ext cx="1679363" cy="316544"/>
            </a:xfrm>
            <a:prstGeom prst="rect">
              <a:avLst/>
            </a:prstGeom>
          </p:spPr>
          <p:txBody>
            <a:bodyPr lIns="50800" tIns="50800" rIns="50800" bIns="50800" rtlCol="0" anchor="ctr"/>
            <a:lstStyle/>
            <a:p>
              <a:pPr algn="ctr">
                <a:lnSpc>
                  <a:spcPts val="3499"/>
                </a:lnSpc>
              </a:pPr>
              <a:endParaRPr>
                <a:latin typeface="Aptos" panose="020B0004020202020204" pitchFamily="34" charset="0"/>
              </a:endParaRPr>
            </a:p>
          </p:txBody>
        </p:sp>
      </p:grpSp>
      <p:sp>
        <p:nvSpPr>
          <p:cNvPr id="32" name="TextBox 32">
            <a:extLst>
              <a:ext uri="{FF2B5EF4-FFF2-40B4-BE49-F238E27FC236}">
                <a16:creationId xmlns:a16="http://schemas.microsoft.com/office/drawing/2014/main" id="{4FBACC02-8230-6734-DCBB-DE0AE00FFD8C}"/>
              </a:ext>
            </a:extLst>
          </p:cNvPr>
          <p:cNvSpPr txBox="1"/>
          <p:nvPr/>
        </p:nvSpPr>
        <p:spPr>
          <a:xfrm>
            <a:off x="1248870" y="1059028"/>
            <a:ext cx="6751238" cy="846386"/>
          </a:xfrm>
          <a:prstGeom prst="rect">
            <a:avLst/>
          </a:prstGeom>
        </p:spPr>
        <p:txBody>
          <a:bodyPr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Energy Logistics</a:t>
            </a:r>
          </a:p>
        </p:txBody>
      </p:sp>
      <p:sp>
        <p:nvSpPr>
          <p:cNvPr id="33" name="TextBox 33">
            <a:extLst>
              <a:ext uri="{FF2B5EF4-FFF2-40B4-BE49-F238E27FC236}">
                <a16:creationId xmlns:a16="http://schemas.microsoft.com/office/drawing/2014/main" id="{BB671399-D9A5-478F-F239-66539CF60046}"/>
              </a:ext>
            </a:extLst>
          </p:cNvPr>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Seamless, single source services</a:t>
            </a:r>
          </a:p>
        </p:txBody>
      </p:sp>
      <p:sp>
        <p:nvSpPr>
          <p:cNvPr id="34" name="TextBox 34">
            <a:extLst>
              <a:ext uri="{FF2B5EF4-FFF2-40B4-BE49-F238E27FC236}">
                <a16:creationId xmlns:a16="http://schemas.microsoft.com/office/drawing/2014/main" id="{20187B2F-B27E-B3F4-8721-ED352D7AB1A9}"/>
              </a:ext>
            </a:extLst>
          </p:cNvPr>
          <p:cNvSpPr txBox="1"/>
          <p:nvPr/>
        </p:nvSpPr>
        <p:spPr>
          <a:xfrm>
            <a:off x="1263707" y="2362327"/>
            <a:ext cx="9986617" cy="1504652"/>
          </a:xfrm>
          <a:prstGeom prst="rect">
            <a:avLst/>
          </a:prstGeom>
        </p:spPr>
        <p:txBody>
          <a:bodyPr lIns="0" tIns="0" rIns="0" bIns="0" rtlCol="0" anchor="t">
            <a:spAutoFit/>
          </a:bodyPr>
          <a:lstStyle/>
          <a:p>
            <a:pPr algn="l">
              <a:lnSpc>
                <a:spcPts val="2879"/>
              </a:lnSpc>
              <a:spcBef>
                <a:spcPct val="0"/>
              </a:spcBef>
            </a:pPr>
            <a:r>
              <a:rPr lang="en-US" sz="2400" dirty="0">
                <a:solidFill>
                  <a:srgbClr val="000000"/>
                </a:solidFill>
                <a:latin typeface="Aptos" panose="020B0004020202020204" pitchFamily="34" charset="0"/>
                <a:ea typeface="Dax Offc"/>
                <a:cs typeface="Dax Offc"/>
                <a:sym typeface="Dax Offc"/>
              </a:rPr>
              <a:t>With offices strategically positioned at key energy hubs across the UK, GAC provides specialist support services tailored to the demands of the </a:t>
            </a:r>
            <a:r>
              <a:rPr lang="en-US" sz="2400" b="1" dirty="0">
                <a:solidFill>
                  <a:schemeClr val="tx2"/>
                </a:solidFill>
                <a:latin typeface="Aptos" panose="020B0004020202020204" pitchFamily="34" charset="0"/>
                <a:ea typeface="Dax Offc"/>
                <a:cs typeface="Dax Offc"/>
                <a:sym typeface="Dax Offc"/>
              </a:rPr>
              <a:t>energy sector</a:t>
            </a:r>
            <a:r>
              <a:rPr lang="en-US" sz="2400" dirty="0">
                <a:solidFill>
                  <a:srgbClr val="000000"/>
                </a:solidFill>
                <a:latin typeface="Aptos" panose="020B0004020202020204" pitchFamily="34" charset="0"/>
                <a:ea typeface="Dax Offc"/>
                <a:cs typeface="Dax Offc"/>
                <a:sym typeface="Dax Offc"/>
              </a:rPr>
              <a:t>. Our experienced team understands the complexities of energy operations and is committed to delivering </a:t>
            </a:r>
            <a:r>
              <a:rPr lang="en-US" sz="2400" b="1" dirty="0">
                <a:solidFill>
                  <a:schemeClr val="tx2"/>
                </a:solidFill>
                <a:latin typeface="Aptos" panose="020B0004020202020204" pitchFamily="34" charset="0"/>
                <a:ea typeface="Dax Offc"/>
                <a:cs typeface="Dax Offc"/>
                <a:sym typeface="Dax Offc"/>
              </a:rPr>
              <a:t>efficient</a:t>
            </a:r>
            <a:r>
              <a:rPr lang="en-US" sz="2400" dirty="0">
                <a:solidFill>
                  <a:srgbClr val="000000"/>
                </a:solidFill>
                <a:latin typeface="Aptos" panose="020B0004020202020204" pitchFamily="34" charset="0"/>
                <a:ea typeface="Dax Offc"/>
                <a:cs typeface="Dax Offc"/>
                <a:sym typeface="Dax Offc"/>
              </a:rPr>
              <a:t>, </a:t>
            </a:r>
            <a:r>
              <a:rPr lang="en-US" sz="2400" b="1" dirty="0">
                <a:solidFill>
                  <a:schemeClr val="tx2"/>
                </a:solidFill>
                <a:latin typeface="Aptos" panose="020B0004020202020204" pitchFamily="34" charset="0"/>
                <a:ea typeface="Dax Offc"/>
                <a:cs typeface="Dax Offc"/>
                <a:sym typeface="Dax Offc"/>
              </a:rPr>
              <a:t>high-quality solutions</a:t>
            </a:r>
            <a:r>
              <a:rPr lang="en-US" sz="2400" dirty="0">
                <a:solidFill>
                  <a:srgbClr val="000000"/>
                </a:solidFill>
                <a:latin typeface="Aptos" panose="020B0004020202020204" pitchFamily="34" charset="0"/>
                <a:ea typeface="Dax Offc"/>
                <a:cs typeface="Dax Offc"/>
                <a:sym typeface="Dax Offc"/>
              </a:rPr>
              <a:t>.</a:t>
            </a:r>
          </a:p>
        </p:txBody>
      </p:sp>
      <p:sp>
        <p:nvSpPr>
          <p:cNvPr id="35" name="TextBox 35">
            <a:extLst>
              <a:ext uri="{FF2B5EF4-FFF2-40B4-BE49-F238E27FC236}">
                <a16:creationId xmlns:a16="http://schemas.microsoft.com/office/drawing/2014/main" id="{6AF2E0DD-FDF6-0FEA-508F-B588CA0C4921}"/>
              </a:ext>
            </a:extLst>
          </p:cNvPr>
          <p:cNvSpPr txBox="1"/>
          <p:nvPr/>
        </p:nvSpPr>
        <p:spPr>
          <a:xfrm>
            <a:off x="2496858" y="4239470"/>
            <a:ext cx="2668972" cy="736035"/>
          </a:xfrm>
          <a:prstGeom prst="rect">
            <a:avLst/>
          </a:prstGeom>
        </p:spPr>
        <p:txBody>
          <a:bodyPr wrap="square"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Freight forwarding &amp; customs services</a:t>
            </a:r>
          </a:p>
        </p:txBody>
      </p:sp>
      <p:sp>
        <p:nvSpPr>
          <p:cNvPr id="36" name="TextBox 36">
            <a:extLst>
              <a:ext uri="{FF2B5EF4-FFF2-40B4-BE49-F238E27FC236}">
                <a16:creationId xmlns:a16="http://schemas.microsoft.com/office/drawing/2014/main" id="{85972239-EC6E-196B-B56B-350F741B97DC}"/>
              </a:ext>
            </a:extLst>
          </p:cNvPr>
          <p:cNvSpPr txBox="1"/>
          <p:nvPr/>
        </p:nvSpPr>
        <p:spPr>
          <a:xfrm>
            <a:off x="2481925" y="5325784"/>
            <a:ext cx="2270683" cy="736035"/>
          </a:xfrm>
          <a:prstGeom prst="rect">
            <a:avLst/>
          </a:prstGeom>
        </p:spPr>
        <p:txBody>
          <a:bodyPr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Global control tower support</a:t>
            </a:r>
          </a:p>
        </p:txBody>
      </p:sp>
      <p:sp>
        <p:nvSpPr>
          <p:cNvPr id="37" name="TextBox 37">
            <a:extLst>
              <a:ext uri="{FF2B5EF4-FFF2-40B4-BE49-F238E27FC236}">
                <a16:creationId xmlns:a16="http://schemas.microsoft.com/office/drawing/2014/main" id="{B0391685-F94B-5C7A-65F2-20BD26FBF04C}"/>
              </a:ext>
            </a:extLst>
          </p:cNvPr>
          <p:cNvSpPr txBox="1"/>
          <p:nvPr/>
        </p:nvSpPr>
        <p:spPr>
          <a:xfrm>
            <a:off x="2481925" y="6398336"/>
            <a:ext cx="2270683" cy="736035"/>
          </a:xfrm>
          <a:prstGeom prst="rect">
            <a:avLst/>
          </a:prstGeom>
        </p:spPr>
        <p:txBody>
          <a:bodyPr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Procurement services</a:t>
            </a:r>
          </a:p>
        </p:txBody>
      </p:sp>
      <p:sp>
        <p:nvSpPr>
          <p:cNvPr id="38" name="TextBox 38">
            <a:extLst>
              <a:ext uri="{FF2B5EF4-FFF2-40B4-BE49-F238E27FC236}">
                <a16:creationId xmlns:a16="http://schemas.microsoft.com/office/drawing/2014/main" id="{2F3065D2-6A2D-14D2-C0C4-BC6B6B9EB853}"/>
              </a:ext>
            </a:extLst>
          </p:cNvPr>
          <p:cNvSpPr txBox="1"/>
          <p:nvPr/>
        </p:nvSpPr>
        <p:spPr>
          <a:xfrm>
            <a:off x="2481925" y="7484325"/>
            <a:ext cx="2668972" cy="736035"/>
          </a:xfrm>
          <a:prstGeom prst="rect">
            <a:avLst/>
          </a:prstGeom>
        </p:spPr>
        <p:txBody>
          <a:bodyPr wrap="square"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Ship agency &amp; husbandry services</a:t>
            </a:r>
          </a:p>
        </p:txBody>
      </p:sp>
      <p:sp>
        <p:nvSpPr>
          <p:cNvPr id="39" name="TextBox 39">
            <a:extLst>
              <a:ext uri="{FF2B5EF4-FFF2-40B4-BE49-F238E27FC236}">
                <a16:creationId xmlns:a16="http://schemas.microsoft.com/office/drawing/2014/main" id="{9D44F3BB-1078-166B-C1FF-00F8D49B7F0D}"/>
              </a:ext>
            </a:extLst>
          </p:cNvPr>
          <p:cNvSpPr txBox="1"/>
          <p:nvPr/>
        </p:nvSpPr>
        <p:spPr>
          <a:xfrm>
            <a:off x="6729424" y="4274574"/>
            <a:ext cx="2270683" cy="736035"/>
          </a:xfrm>
          <a:prstGeom prst="rect">
            <a:avLst/>
          </a:prstGeom>
        </p:spPr>
        <p:txBody>
          <a:bodyPr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Warehouse solutions</a:t>
            </a:r>
          </a:p>
        </p:txBody>
      </p:sp>
      <p:sp>
        <p:nvSpPr>
          <p:cNvPr id="40" name="TextBox 40">
            <a:extLst>
              <a:ext uri="{FF2B5EF4-FFF2-40B4-BE49-F238E27FC236}">
                <a16:creationId xmlns:a16="http://schemas.microsoft.com/office/drawing/2014/main" id="{E7FF1AA9-398B-896D-F954-2512E6C40F6F}"/>
              </a:ext>
            </a:extLst>
          </p:cNvPr>
          <p:cNvSpPr txBox="1"/>
          <p:nvPr/>
        </p:nvSpPr>
        <p:spPr>
          <a:xfrm>
            <a:off x="6728214" y="5325784"/>
            <a:ext cx="2270683" cy="736035"/>
          </a:xfrm>
          <a:prstGeom prst="rect">
            <a:avLst/>
          </a:prstGeom>
        </p:spPr>
        <p:txBody>
          <a:bodyPr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Project </a:t>
            </a:r>
          </a:p>
          <a:p>
            <a:pPr algn="l">
              <a:lnSpc>
                <a:spcPts val="2879"/>
              </a:lnSpc>
            </a:pPr>
            <a:r>
              <a:rPr lang="en-US" sz="2399" dirty="0">
                <a:solidFill>
                  <a:srgbClr val="000000"/>
                </a:solidFill>
                <a:latin typeface="Aptos" panose="020B0004020202020204" pitchFamily="34" charset="0"/>
                <a:ea typeface="Dax Offc"/>
                <a:cs typeface="Dax Offc"/>
                <a:sym typeface="Dax Offc"/>
              </a:rPr>
              <a:t>logistics</a:t>
            </a:r>
          </a:p>
        </p:txBody>
      </p:sp>
      <p:sp>
        <p:nvSpPr>
          <p:cNvPr id="41" name="TextBox 41">
            <a:extLst>
              <a:ext uri="{FF2B5EF4-FFF2-40B4-BE49-F238E27FC236}">
                <a16:creationId xmlns:a16="http://schemas.microsoft.com/office/drawing/2014/main" id="{80B85D77-C4F9-C387-8A87-1A94CBE4C8D5}"/>
              </a:ext>
            </a:extLst>
          </p:cNvPr>
          <p:cNvSpPr txBox="1"/>
          <p:nvPr/>
        </p:nvSpPr>
        <p:spPr>
          <a:xfrm>
            <a:off x="6728214" y="6413193"/>
            <a:ext cx="2270683" cy="736035"/>
          </a:xfrm>
          <a:prstGeom prst="rect">
            <a:avLst/>
          </a:prstGeom>
        </p:spPr>
        <p:txBody>
          <a:bodyPr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Quayside/mob coordination</a:t>
            </a:r>
          </a:p>
        </p:txBody>
      </p:sp>
      <p:sp>
        <p:nvSpPr>
          <p:cNvPr id="42" name="TextBox 42">
            <a:extLst>
              <a:ext uri="{FF2B5EF4-FFF2-40B4-BE49-F238E27FC236}">
                <a16:creationId xmlns:a16="http://schemas.microsoft.com/office/drawing/2014/main" id="{7499D73B-0DE9-CAA4-6E4E-0CEAD0CA140F}"/>
              </a:ext>
            </a:extLst>
          </p:cNvPr>
          <p:cNvSpPr txBox="1"/>
          <p:nvPr/>
        </p:nvSpPr>
        <p:spPr>
          <a:xfrm>
            <a:off x="6729424" y="7484325"/>
            <a:ext cx="2270683" cy="736035"/>
          </a:xfrm>
          <a:prstGeom prst="rect">
            <a:avLst/>
          </a:prstGeom>
        </p:spPr>
        <p:txBody>
          <a:bodyPr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Bunker </a:t>
            </a:r>
          </a:p>
          <a:p>
            <a:pPr algn="l">
              <a:lnSpc>
                <a:spcPts val="2879"/>
              </a:lnSpc>
            </a:pPr>
            <a:r>
              <a:rPr lang="en-US" sz="2399" dirty="0">
                <a:solidFill>
                  <a:srgbClr val="000000"/>
                </a:solidFill>
                <a:latin typeface="Aptos" panose="020B0004020202020204" pitchFamily="34" charset="0"/>
                <a:ea typeface="Dax Offc"/>
                <a:cs typeface="Dax Offc"/>
                <a:sym typeface="Dax Offc"/>
              </a:rPr>
              <a:t>fuels</a:t>
            </a:r>
          </a:p>
        </p:txBody>
      </p:sp>
      <p:sp>
        <p:nvSpPr>
          <p:cNvPr id="43" name="TextBox 43">
            <a:extLst>
              <a:ext uri="{FF2B5EF4-FFF2-40B4-BE49-F238E27FC236}">
                <a16:creationId xmlns:a16="http://schemas.microsoft.com/office/drawing/2014/main" id="{5C300809-353B-FEF5-E8D2-244FDFB45B89}"/>
              </a:ext>
            </a:extLst>
          </p:cNvPr>
          <p:cNvSpPr txBox="1"/>
          <p:nvPr/>
        </p:nvSpPr>
        <p:spPr>
          <a:xfrm>
            <a:off x="2547975" y="8880451"/>
            <a:ext cx="4409265" cy="364139"/>
          </a:xfrm>
          <a:prstGeom prst="rect">
            <a:avLst/>
          </a:prstGeom>
        </p:spPr>
        <p:txBody>
          <a:bodyPr lIns="0" tIns="0" rIns="0" bIns="0" rtlCol="0" anchor="t">
            <a:spAutoFit/>
          </a:bodyPr>
          <a:lstStyle/>
          <a:p>
            <a:pPr algn="l">
              <a:lnSpc>
                <a:spcPts val="2879"/>
              </a:lnSpc>
            </a:pPr>
            <a:r>
              <a:rPr lang="en-US" sz="2399" dirty="0">
                <a:solidFill>
                  <a:schemeClr val="bg1"/>
                </a:solidFill>
                <a:latin typeface="Aptos" panose="020B0004020202020204" pitchFamily="34" charset="0"/>
                <a:ea typeface="Dax Offc"/>
                <a:cs typeface="Dax Offc"/>
                <a:sym typeface="Dax Offc"/>
                <a:hlinkClick r:id="rId15">
                  <a:extLst>
                    <a:ext uri="{A12FA001-AC4F-418D-AE19-62706E023703}">
                      <ahyp:hlinkClr xmlns:ahyp="http://schemas.microsoft.com/office/drawing/2018/hyperlinkcolor" val="tx"/>
                    </a:ext>
                  </a:extLst>
                </a:hlinkClick>
              </a:rPr>
              <a:t>Door-to-deck ship spares delivery</a:t>
            </a:r>
            <a:endParaRPr lang="en-US" sz="2399" dirty="0">
              <a:solidFill>
                <a:schemeClr val="bg1"/>
              </a:solidFill>
              <a:latin typeface="Aptos" panose="020B0004020202020204" pitchFamily="34" charset="0"/>
              <a:ea typeface="Dax Offc"/>
              <a:cs typeface="Dax Offc"/>
              <a:sym typeface="Dax Offc"/>
            </a:endParaRPr>
          </a:p>
        </p:txBody>
      </p:sp>
      <p:grpSp>
        <p:nvGrpSpPr>
          <p:cNvPr id="59" name="GAC Gt Yarmouth icon">
            <a:extLst>
              <a:ext uri="{FF2B5EF4-FFF2-40B4-BE49-F238E27FC236}">
                <a16:creationId xmlns:a16="http://schemas.microsoft.com/office/drawing/2014/main" id="{92ED84A8-5428-6CA5-1116-8787D289286C}"/>
              </a:ext>
            </a:extLst>
          </p:cNvPr>
          <p:cNvGrpSpPr/>
          <p:nvPr/>
        </p:nvGrpSpPr>
        <p:grpSpPr>
          <a:xfrm>
            <a:off x="10590707" y="6422901"/>
            <a:ext cx="1769355" cy="1876469"/>
            <a:chOff x="10590707" y="6422901"/>
            <a:chExt cx="1769355" cy="1876469"/>
          </a:xfrm>
        </p:grpSpPr>
        <p:grpSp>
          <p:nvGrpSpPr>
            <p:cNvPr id="26" name="Group 26">
              <a:extLst>
                <a:ext uri="{FF2B5EF4-FFF2-40B4-BE49-F238E27FC236}">
                  <a16:creationId xmlns:a16="http://schemas.microsoft.com/office/drawing/2014/main" id="{857DE6B8-4FE9-9156-13FC-63BF04BECCF1}"/>
                </a:ext>
              </a:extLst>
            </p:cNvPr>
            <p:cNvGrpSpPr/>
            <p:nvPr/>
          </p:nvGrpSpPr>
          <p:grpSpPr>
            <a:xfrm>
              <a:off x="10590707" y="6422901"/>
              <a:ext cx="1769355" cy="1876469"/>
              <a:chOff x="0" y="0"/>
              <a:chExt cx="5131448" cy="5442097"/>
            </a:xfrm>
          </p:grpSpPr>
          <p:sp>
            <p:nvSpPr>
              <p:cNvPr id="27" name="Freeform 27">
                <a:extLst>
                  <a:ext uri="{FF2B5EF4-FFF2-40B4-BE49-F238E27FC236}">
                    <a16:creationId xmlns:a16="http://schemas.microsoft.com/office/drawing/2014/main" id="{6A3A5E04-696A-B26F-2BF2-F040D6656DD8}"/>
                  </a:ext>
                </a:extLst>
              </p:cNvPr>
              <p:cNvSpPr/>
              <p:nvPr/>
            </p:nvSpPr>
            <p:spPr>
              <a:xfrm>
                <a:off x="0" y="0"/>
                <a:ext cx="5131448" cy="5442097"/>
              </a:xfrm>
              <a:custGeom>
                <a:avLst/>
                <a:gdLst/>
                <a:ahLst/>
                <a:cxnLst/>
                <a:rect l="l" t="t" r="r" b="b"/>
                <a:pathLst>
                  <a:path w="5131448" h="5442097">
                    <a:moveTo>
                      <a:pt x="5006988" y="5442097"/>
                    </a:moveTo>
                    <a:lnTo>
                      <a:pt x="124460" y="5442097"/>
                    </a:lnTo>
                    <a:cubicBezTo>
                      <a:pt x="55880" y="5442097"/>
                      <a:pt x="0" y="5386217"/>
                      <a:pt x="0" y="5317637"/>
                    </a:cubicBezTo>
                    <a:lnTo>
                      <a:pt x="0" y="124460"/>
                    </a:lnTo>
                    <a:cubicBezTo>
                      <a:pt x="0" y="55880"/>
                      <a:pt x="55880" y="0"/>
                      <a:pt x="124460" y="0"/>
                    </a:cubicBezTo>
                    <a:lnTo>
                      <a:pt x="5006988" y="0"/>
                    </a:lnTo>
                    <a:cubicBezTo>
                      <a:pt x="5075568" y="0"/>
                      <a:pt x="5131448" y="55880"/>
                      <a:pt x="5131448" y="124460"/>
                    </a:cubicBezTo>
                    <a:lnTo>
                      <a:pt x="5131448" y="5317637"/>
                    </a:lnTo>
                    <a:cubicBezTo>
                      <a:pt x="5131448" y="5386217"/>
                      <a:pt x="5075568" y="5442097"/>
                      <a:pt x="5006988" y="5442097"/>
                    </a:cubicBezTo>
                    <a:close/>
                  </a:path>
                </a:pathLst>
              </a:custGeom>
              <a:solidFill>
                <a:srgbClr val="E3F6FF"/>
              </a:solidFill>
            </p:spPr>
            <p:txBody>
              <a:bodyPr/>
              <a:lstStyle/>
              <a:p>
                <a:endParaRPr lang="en-GB" dirty="0">
                  <a:latin typeface="Aptos" panose="020B0004020202020204" pitchFamily="34" charset="0"/>
                </a:endParaRPr>
              </a:p>
            </p:txBody>
          </p:sp>
        </p:grpSp>
        <p:sp>
          <p:nvSpPr>
            <p:cNvPr id="31" name="Freeform 31">
              <a:extLst>
                <a:ext uri="{FF2B5EF4-FFF2-40B4-BE49-F238E27FC236}">
                  <a16:creationId xmlns:a16="http://schemas.microsoft.com/office/drawing/2014/main" id="{389E127E-A192-81D4-6E63-1152F37EF9F7}"/>
                </a:ext>
              </a:extLst>
            </p:cNvPr>
            <p:cNvSpPr/>
            <p:nvPr/>
          </p:nvSpPr>
          <p:spPr>
            <a:xfrm>
              <a:off x="11149104" y="7401195"/>
              <a:ext cx="652561" cy="735280"/>
            </a:xfrm>
            <a:custGeom>
              <a:avLst/>
              <a:gdLst/>
              <a:ahLst/>
              <a:cxnLst/>
              <a:rect l="l" t="t" r="r" b="b"/>
              <a:pathLst>
                <a:path w="652561" h="735280">
                  <a:moveTo>
                    <a:pt x="0" y="0"/>
                  </a:moveTo>
                  <a:lnTo>
                    <a:pt x="652561" y="0"/>
                  </a:lnTo>
                  <a:lnTo>
                    <a:pt x="652561" y="735280"/>
                  </a:lnTo>
                  <a:lnTo>
                    <a:pt x="0" y="7352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latin typeface="Aptos" panose="020B0004020202020204" pitchFamily="34" charset="0"/>
              </a:endParaRPr>
            </a:p>
          </p:txBody>
        </p:sp>
        <p:sp>
          <p:nvSpPr>
            <p:cNvPr id="44" name="TextBox 44">
              <a:extLst>
                <a:ext uri="{FF2B5EF4-FFF2-40B4-BE49-F238E27FC236}">
                  <a16:creationId xmlns:a16="http://schemas.microsoft.com/office/drawing/2014/main" id="{A8E1284A-8B5F-0B4D-FB61-8A4F27CF310E}"/>
                </a:ext>
              </a:extLst>
            </p:cNvPr>
            <p:cNvSpPr txBox="1"/>
            <p:nvPr/>
          </p:nvSpPr>
          <p:spPr>
            <a:xfrm>
              <a:off x="10704487" y="6544849"/>
              <a:ext cx="1508093" cy="736035"/>
            </a:xfrm>
            <a:prstGeom prst="rect">
              <a:avLst/>
            </a:prstGeom>
          </p:spPr>
          <p:txBody>
            <a:bodyPr wrap="square" lIns="0" tIns="0" rIns="0" bIns="0" rtlCol="0" anchor="t">
              <a:spAutoFit/>
            </a:bodyPr>
            <a:lstStyle/>
            <a:p>
              <a:pPr algn="ctr">
                <a:lnSpc>
                  <a:spcPts val="2880"/>
                </a:lnSpc>
              </a:pPr>
              <a:r>
                <a:rPr lang="en-US" sz="2400" b="1" dirty="0">
                  <a:solidFill>
                    <a:srgbClr val="00447C"/>
                  </a:solidFill>
                  <a:latin typeface="Aptos" panose="020B0004020202020204" pitchFamily="34" charset="0"/>
                  <a:ea typeface="Dax Offc Bold"/>
                  <a:cs typeface="Dax Offc Bold"/>
                  <a:sym typeface="Dax Offc Bold"/>
                </a:rPr>
                <a:t>GAC Great Yarmouth</a:t>
              </a:r>
            </a:p>
          </p:txBody>
        </p:sp>
      </p:grpSp>
      <p:grpSp>
        <p:nvGrpSpPr>
          <p:cNvPr id="58" name="GAC Aberdeen icon">
            <a:extLst>
              <a:ext uri="{FF2B5EF4-FFF2-40B4-BE49-F238E27FC236}">
                <a16:creationId xmlns:a16="http://schemas.microsoft.com/office/drawing/2014/main" id="{F2A03751-E00A-6EAA-E179-8A3D32AAE73F}"/>
              </a:ext>
            </a:extLst>
          </p:cNvPr>
          <p:cNvGrpSpPr/>
          <p:nvPr/>
        </p:nvGrpSpPr>
        <p:grpSpPr>
          <a:xfrm>
            <a:off x="10590707" y="4296150"/>
            <a:ext cx="1769355" cy="1876469"/>
            <a:chOff x="10590707" y="4296150"/>
            <a:chExt cx="1769355" cy="1876469"/>
          </a:xfrm>
        </p:grpSpPr>
        <p:grpSp>
          <p:nvGrpSpPr>
            <p:cNvPr id="28" name="Group 28">
              <a:extLst>
                <a:ext uri="{FF2B5EF4-FFF2-40B4-BE49-F238E27FC236}">
                  <a16:creationId xmlns:a16="http://schemas.microsoft.com/office/drawing/2014/main" id="{EBB2C689-94C6-B51B-5F36-2D8C1ADBB1F3}"/>
                </a:ext>
              </a:extLst>
            </p:cNvPr>
            <p:cNvGrpSpPr/>
            <p:nvPr/>
          </p:nvGrpSpPr>
          <p:grpSpPr>
            <a:xfrm>
              <a:off x="10590707" y="4296150"/>
              <a:ext cx="1769355" cy="1876469"/>
              <a:chOff x="0" y="0"/>
              <a:chExt cx="5131448" cy="5442097"/>
            </a:xfrm>
          </p:grpSpPr>
          <p:sp>
            <p:nvSpPr>
              <p:cNvPr id="29" name="Freeform 29">
                <a:extLst>
                  <a:ext uri="{FF2B5EF4-FFF2-40B4-BE49-F238E27FC236}">
                    <a16:creationId xmlns:a16="http://schemas.microsoft.com/office/drawing/2014/main" id="{01BCF441-156A-6284-BB64-BEAD0E9D8B32}"/>
                  </a:ext>
                </a:extLst>
              </p:cNvPr>
              <p:cNvSpPr/>
              <p:nvPr/>
            </p:nvSpPr>
            <p:spPr>
              <a:xfrm>
                <a:off x="0" y="0"/>
                <a:ext cx="5131448" cy="5442097"/>
              </a:xfrm>
              <a:custGeom>
                <a:avLst/>
                <a:gdLst/>
                <a:ahLst/>
                <a:cxnLst/>
                <a:rect l="l" t="t" r="r" b="b"/>
                <a:pathLst>
                  <a:path w="5131448" h="5442097">
                    <a:moveTo>
                      <a:pt x="5006988" y="5442097"/>
                    </a:moveTo>
                    <a:lnTo>
                      <a:pt x="124460" y="5442097"/>
                    </a:lnTo>
                    <a:cubicBezTo>
                      <a:pt x="55880" y="5442097"/>
                      <a:pt x="0" y="5386217"/>
                      <a:pt x="0" y="5317637"/>
                    </a:cubicBezTo>
                    <a:lnTo>
                      <a:pt x="0" y="124460"/>
                    </a:lnTo>
                    <a:cubicBezTo>
                      <a:pt x="0" y="55880"/>
                      <a:pt x="55880" y="0"/>
                      <a:pt x="124460" y="0"/>
                    </a:cubicBezTo>
                    <a:lnTo>
                      <a:pt x="5006988" y="0"/>
                    </a:lnTo>
                    <a:cubicBezTo>
                      <a:pt x="5075568" y="0"/>
                      <a:pt x="5131448" y="55880"/>
                      <a:pt x="5131448" y="124460"/>
                    </a:cubicBezTo>
                    <a:lnTo>
                      <a:pt x="5131448" y="5317637"/>
                    </a:lnTo>
                    <a:cubicBezTo>
                      <a:pt x="5131448" y="5386217"/>
                      <a:pt x="5075568" y="5442097"/>
                      <a:pt x="5006988" y="5442097"/>
                    </a:cubicBezTo>
                    <a:close/>
                  </a:path>
                </a:pathLst>
              </a:custGeom>
              <a:solidFill>
                <a:srgbClr val="E3F6FF"/>
              </a:solidFill>
            </p:spPr>
            <p:txBody>
              <a:bodyPr/>
              <a:lstStyle/>
              <a:p>
                <a:endParaRPr lang="en-GB" dirty="0">
                  <a:latin typeface="Aptos" panose="020B0004020202020204" pitchFamily="34" charset="0"/>
                </a:endParaRPr>
              </a:p>
            </p:txBody>
          </p:sp>
        </p:grpSp>
        <p:sp>
          <p:nvSpPr>
            <p:cNvPr id="30" name="Freeform 30">
              <a:extLst>
                <a:ext uri="{FF2B5EF4-FFF2-40B4-BE49-F238E27FC236}">
                  <a16:creationId xmlns:a16="http://schemas.microsoft.com/office/drawing/2014/main" id="{2FA4EE0A-B7F0-8E41-69EE-B06A62BB2B54}"/>
                </a:ext>
              </a:extLst>
            </p:cNvPr>
            <p:cNvSpPr/>
            <p:nvPr/>
          </p:nvSpPr>
          <p:spPr>
            <a:xfrm>
              <a:off x="11066011" y="5312799"/>
              <a:ext cx="818747" cy="675770"/>
            </a:xfrm>
            <a:custGeom>
              <a:avLst/>
              <a:gdLst/>
              <a:ahLst/>
              <a:cxnLst/>
              <a:rect l="l" t="t" r="r" b="b"/>
              <a:pathLst>
                <a:path w="818747" h="675770">
                  <a:moveTo>
                    <a:pt x="0" y="0"/>
                  </a:moveTo>
                  <a:lnTo>
                    <a:pt x="818747" y="0"/>
                  </a:lnTo>
                  <a:lnTo>
                    <a:pt x="818747" y="675770"/>
                  </a:lnTo>
                  <a:lnTo>
                    <a:pt x="0" y="67577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latin typeface="Aptos" panose="020B0004020202020204" pitchFamily="34" charset="0"/>
              </a:endParaRPr>
            </a:p>
          </p:txBody>
        </p:sp>
        <p:sp>
          <p:nvSpPr>
            <p:cNvPr id="45" name="TextBox 45">
              <a:extLst>
                <a:ext uri="{FF2B5EF4-FFF2-40B4-BE49-F238E27FC236}">
                  <a16:creationId xmlns:a16="http://schemas.microsoft.com/office/drawing/2014/main" id="{37B4D3CB-B9D5-EEFA-2E00-21F1BFF2274C}"/>
                </a:ext>
              </a:extLst>
            </p:cNvPr>
            <p:cNvSpPr txBox="1"/>
            <p:nvPr/>
          </p:nvSpPr>
          <p:spPr>
            <a:xfrm>
              <a:off x="10773722" y="4453484"/>
              <a:ext cx="1403325" cy="736035"/>
            </a:xfrm>
            <a:prstGeom prst="rect">
              <a:avLst/>
            </a:prstGeom>
          </p:spPr>
          <p:txBody>
            <a:bodyPr lIns="0" tIns="0" rIns="0" bIns="0" rtlCol="0" anchor="t">
              <a:spAutoFit/>
            </a:bodyPr>
            <a:lstStyle/>
            <a:p>
              <a:pPr algn="ctr">
                <a:lnSpc>
                  <a:spcPts val="2880"/>
                </a:lnSpc>
              </a:pPr>
              <a:r>
                <a:rPr lang="en-US" sz="2400" b="1" dirty="0">
                  <a:solidFill>
                    <a:srgbClr val="00447C"/>
                  </a:solidFill>
                  <a:latin typeface="Aptos" panose="020B0004020202020204" pitchFamily="34" charset="0"/>
                  <a:ea typeface="Dax Offc Bold"/>
                  <a:cs typeface="Dax Offc Bold"/>
                  <a:sym typeface="Dax Offc Bold"/>
                </a:rPr>
                <a:t>GAC Aberdeen</a:t>
              </a:r>
            </a:p>
          </p:txBody>
        </p:sp>
      </p:grpSp>
      <p:sp>
        <p:nvSpPr>
          <p:cNvPr id="46" name="TextBox 46">
            <a:extLst>
              <a:ext uri="{FF2B5EF4-FFF2-40B4-BE49-F238E27FC236}">
                <a16:creationId xmlns:a16="http://schemas.microsoft.com/office/drawing/2014/main" id="{76953B15-FA18-DCEB-DA6C-2A4B67344CC7}"/>
              </a:ext>
            </a:extLst>
          </p:cNvPr>
          <p:cNvSpPr txBox="1"/>
          <p:nvPr/>
        </p:nvSpPr>
        <p:spPr>
          <a:xfrm rot="-5400000">
            <a:off x="8109314" y="6081555"/>
            <a:ext cx="4069571" cy="364139"/>
          </a:xfrm>
          <a:prstGeom prst="rect">
            <a:avLst/>
          </a:prstGeom>
        </p:spPr>
        <p:txBody>
          <a:bodyPr wrap="square" lIns="0" tIns="0" rIns="0" bIns="0" rtlCol="0" anchor="t">
            <a:spAutoFit/>
          </a:bodyPr>
          <a:lstStyle/>
          <a:p>
            <a:pPr algn="l">
              <a:lnSpc>
                <a:spcPts val="2879"/>
              </a:lnSpc>
            </a:pPr>
            <a:r>
              <a:rPr lang="en-US" sz="2399" b="1" dirty="0">
                <a:solidFill>
                  <a:srgbClr val="00447C"/>
                </a:solidFill>
                <a:latin typeface="Aptos" panose="020B0004020202020204" pitchFamily="34" charset="0"/>
                <a:ea typeface="Dax Offc Bold"/>
                <a:cs typeface="Dax Offc Bold"/>
                <a:sym typeface="Dax Offc Bold"/>
              </a:rPr>
              <a:t>OUR STRATEGIC LOCATIONS</a:t>
            </a:r>
          </a:p>
        </p:txBody>
      </p:sp>
      <p:pic>
        <p:nvPicPr>
          <p:cNvPr id="50" name="Picture 49" descr="A blue and white logo with a ship in the water&#10;&#10;AI-generated content may be incorrect.">
            <a:extLst>
              <a:ext uri="{FF2B5EF4-FFF2-40B4-BE49-F238E27FC236}">
                <a16:creationId xmlns:a16="http://schemas.microsoft.com/office/drawing/2014/main" id="{B236D003-2FD5-4437-0D94-C76527AC817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402214" y="8651563"/>
            <a:ext cx="684729" cy="804060"/>
          </a:xfrm>
          <a:prstGeom prst="rect">
            <a:avLst/>
          </a:prstGeom>
        </p:spPr>
      </p:pic>
      <p:grpSp>
        <p:nvGrpSpPr>
          <p:cNvPr id="107" name="Group 106">
            <a:extLst>
              <a:ext uri="{FF2B5EF4-FFF2-40B4-BE49-F238E27FC236}">
                <a16:creationId xmlns:a16="http://schemas.microsoft.com/office/drawing/2014/main" id="{7A224982-13B7-4DDD-F234-2A2E85D64944}"/>
              </a:ext>
            </a:extLst>
          </p:cNvPr>
          <p:cNvGrpSpPr/>
          <p:nvPr/>
        </p:nvGrpSpPr>
        <p:grpSpPr>
          <a:xfrm>
            <a:off x="12866095" y="4152900"/>
            <a:ext cx="4324532" cy="4146470"/>
            <a:chOff x="12866095" y="4188124"/>
            <a:chExt cx="4324532" cy="4111246"/>
          </a:xfrm>
        </p:grpSpPr>
        <p:grpSp>
          <p:nvGrpSpPr>
            <p:cNvPr id="23" name="Group 23">
              <a:extLst>
                <a:ext uri="{FF2B5EF4-FFF2-40B4-BE49-F238E27FC236}">
                  <a16:creationId xmlns:a16="http://schemas.microsoft.com/office/drawing/2014/main" id="{69B19431-CB87-D9AC-1535-6F846DF200E7}"/>
                </a:ext>
              </a:extLst>
            </p:cNvPr>
            <p:cNvGrpSpPr/>
            <p:nvPr/>
          </p:nvGrpSpPr>
          <p:grpSpPr>
            <a:xfrm>
              <a:off x="12866095" y="4188124"/>
              <a:ext cx="4324532" cy="4111246"/>
              <a:chOff x="0" y="-28575"/>
              <a:chExt cx="1138971" cy="1082797"/>
            </a:xfrm>
          </p:grpSpPr>
          <p:sp>
            <p:nvSpPr>
              <p:cNvPr id="24" name="Freeform 24">
                <a:extLst>
                  <a:ext uri="{FF2B5EF4-FFF2-40B4-BE49-F238E27FC236}">
                    <a16:creationId xmlns:a16="http://schemas.microsoft.com/office/drawing/2014/main" id="{920A4686-4217-BC73-FDA2-0AF562270C05}"/>
                  </a:ext>
                </a:extLst>
              </p:cNvPr>
              <p:cNvSpPr/>
              <p:nvPr/>
            </p:nvSpPr>
            <p:spPr>
              <a:xfrm>
                <a:off x="0" y="0"/>
                <a:ext cx="1138971" cy="1054222"/>
              </a:xfrm>
              <a:custGeom>
                <a:avLst/>
                <a:gdLst/>
                <a:ahLst/>
                <a:cxnLst/>
                <a:rect l="l" t="t" r="r" b="b"/>
                <a:pathLst>
                  <a:path w="1138971" h="1054222">
                    <a:moveTo>
                      <a:pt x="0" y="0"/>
                    </a:moveTo>
                    <a:lnTo>
                      <a:pt x="1138971" y="0"/>
                    </a:lnTo>
                    <a:lnTo>
                      <a:pt x="1138971" y="1054222"/>
                    </a:lnTo>
                    <a:lnTo>
                      <a:pt x="0" y="1054222"/>
                    </a:lnTo>
                    <a:close/>
                  </a:path>
                </a:pathLst>
              </a:custGeom>
              <a:solidFill>
                <a:srgbClr val="E3F6FF"/>
              </a:solidFill>
            </p:spPr>
            <p:txBody>
              <a:bodyPr/>
              <a:lstStyle/>
              <a:p>
                <a:endParaRPr lang="en-GB" dirty="0">
                  <a:latin typeface="Aptos" panose="020B0004020202020204" pitchFamily="34" charset="0"/>
                </a:endParaRPr>
              </a:p>
            </p:txBody>
          </p:sp>
          <p:sp>
            <p:nvSpPr>
              <p:cNvPr id="25" name="TextBox 25">
                <a:extLst>
                  <a:ext uri="{FF2B5EF4-FFF2-40B4-BE49-F238E27FC236}">
                    <a16:creationId xmlns:a16="http://schemas.microsoft.com/office/drawing/2014/main" id="{9FAD87A3-E988-C4DB-45DD-32FCD504A874}"/>
                  </a:ext>
                </a:extLst>
              </p:cNvPr>
              <p:cNvSpPr txBox="1"/>
              <p:nvPr/>
            </p:nvSpPr>
            <p:spPr>
              <a:xfrm>
                <a:off x="0" y="-28575"/>
                <a:ext cx="1138971" cy="1082797"/>
              </a:xfrm>
              <a:prstGeom prst="rect">
                <a:avLst/>
              </a:prstGeom>
            </p:spPr>
            <p:txBody>
              <a:bodyPr lIns="50800" tIns="50800" rIns="50800" bIns="50800" rtlCol="0" anchor="ctr"/>
              <a:lstStyle/>
              <a:p>
                <a:pPr algn="ctr">
                  <a:lnSpc>
                    <a:spcPts val="1680"/>
                  </a:lnSpc>
                </a:pPr>
                <a:endParaRPr>
                  <a:latin typeface="Aptos" panose="020B0004020202020204" pitchFamily="34" charset="0"/>
                </a:endParaRPr>
              </a:p>
            </p:txBody>
          </p:sp>
        </p:grpSp>
        <p:grpSp>
          <p:nvGrpSpPr>
            <p:cNvPr id="54" name="GAC GT Yarmouth">
              <a:extLst>
                <a:ext uri="{FF2B5EF4-FFF2-40B4-BE49-F238E27FC236}">
                  <a16:creationId xmlns:a16="http://schemas.microsoft.com/office/drawing/2014/main" id="{6A4BB9FA-B0E1-C386-19FE-BD6EC588D93C}"/>
                </a:ext>
              </a:extLst>
            </p:cNvPr>
            <p:cNvGrpSpPr/>
            <p:nvPr/>
          </p:nvGrpSpPr>
          <p:grpSpPr>
            <a:xfrm>
              <a:off x="13203410" y="4567094"/>
              <a:ext cx="3701214" cy="3454975"/>
              <a:chOff x="13203410" y="4545814"/>
              <a:chExt cx="3701214" cy="3454975"/>
            </a:xfrm>
          </p:grpSpPr>
          <p:sp>
            <p:nvSpPr>
              <p:cNvPr id="55" name="TextBox 35">
                <a:extLst>
                  <a:ext uri="{FF2B5EF4-FFF2-40B4-BE49-F238E27FC236}">
                    <a16:creationId xmlns:a16="http://schemas.microsoft.com/office/drawing/2014/main" id="{37320567-9BF7-2F55-DC63-CF8F1432E6D7}"/>
                  </a:ext>
                </a:extLst>
              </p:cNvPr>
              <p:cNvSpPr txBox="1"/>
              <p:nvPr/>
            </p:nvSpPr>
            <p:spPr>
              <a:xfrm>
                <a:off x="13208880" y="5055624"/>
                <a:ext cx="3695744" cy="2945165"/>
              </a:xfrm>
              <a:prstGeom prst="rect">
                <a:avLst/>
              </a:prstGeom>
            </p:spPr>
            <p:txBody>
              <a:bodyPr wrap="square"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Strategically located to support the energy industry across the Southern North Sea sector, our facility is just 3 miles from major shore bases, enabling us to provide around the clock support.</a:t>
                </a:r>
              </a:p>
            </p:txBody>
          </p:sp>
          <p:sp>
            <p:nvSpPr>
              <p:cNvPr id="56" name="TextBox 45">
                <a:extLst>
                  <a:ext uri="{FF2B5EF4-FFF2-40B4-BE49-F238E27FC236}">
                    <a16:creationId xmlns:a16="http://schemas.microsoft.com/office/drawing/2014/main" id="{91A7CC5C-51E3-E2ED-9991-FA6028FA6834}"/>
                  </a:ext>
                </a:extLst>
              </p:cNvPr>
              <p:cNvSpPr txBox="1"/>
              <p:nvPr/>
            </p:nvSpPr>
            <p:spPr>
              <a:xfrm>
                <a:off x="13203410" y="4545814"/>
                <a:ext cx="3255790" cy="361046"/>
              </a:xfrm>
              <a:prstGeom prst="rect">
                <a:avLst/>
              </a:prstGeom>
            </p:spPr>
            <p:txBody>
              <a:bodyPr wrap="square" lIns="0" tIns="0" rIns="0" bIns="0" rtlCol="0" anchor="t">
                <a:spAutoFit/>
              </a:bodyPr>
              <a:lstStyle/>
              <a:p>
                <a:pPr>
                  <a:lnSpc>
                    <a:spcPts val="2880"/>
                  </a:lnSpc>
                </a:pPr>
                <a:r>
                  <a:rPr lang="en-US" sz="2400" b="1" dirty="0">
                    <a:solidFill>
                      <a:srgbClr val="00447C"/>
                    </a:solidFill>
                    <a:latin typeface="Aptos" panose="020B0004020202020204" pitchFamily="34" charset="0"/>
                    <a:ea typeface="Dax Offc Bold"/>
                    <a:cs typeface="Dax Offc Bold"/>
                    <a:sym typeface="Dax Offc Bold"/>
                  </a:rPr>
                  <a:t>GAC Great Yarmouth</a:t>
                </a:r>
              </a:p>
            </p:txBody>
          </p:sp>
        </p:grpSp>
      </p:grpSp>
      <p:grpSp>
        <p:nvGrpSpPr>
          <p:cNvPr id="106" name="Group 105">
            <a:extLst>
              <a:ext uri="{FF2B5EF4-FFF2-40B4-BE49-F238E27FC236}">
                <a16:creationId xmlns:a16="http://schemas.microsoft.com/office/drawing/2014/main" id="{C9A820F1-AF87-1D08-4B30-41DBAE097953}"/>
              </a:ext>
            </a:extLst>
          </p:cNvPr>
          <p:cNvGrpSpPr/>
          <p:nvPr/>
        </p:nvGrpSpPr>
        <p:grpSpPr>
          <a:xfrm>
            <a:off x="12866095" y="4262324"/>
            <a:ext cx="4324532" cy="4037046"/>
            <a:chOff x="12891631" y="4292737"/>
            <a:chExt cx="4324532" cy="4002750"/>
          </a:xfrm>
          <a:solidFill>
            <a:srgbClr val="E3F6FF"/>
          </a:solidFill>
        </p:grpSpPr>
        <p:sp>
          <p:nvSpPr>
            <p:cNvPr id="105" name="Freeform 24">
              <a:extLst>
                <a:ext uri="{FF2B5EF4-FFF2-40B4-BE49-F238E27FC236}">
                  <a16:creationId xmlns:a16="http://schemas.microsoft.com/office/drawing/2014/main" id="{6F627087-7C08-2781-F7FB-AC7A6101EA18}"/>
                </a:ext>
              </a:extLst>
            </p:cNvPr>
            <p:cNvSpPr/>
            <p:nvPr/>
          </p:nvSpPr>
          <p:spPr>
            <a:xfrm>
              <a:off x="12891631" y="4292737"/>
              <a:ext cx="4324532" cy="4002750"/>
            </a:xfrm>
            <a:custGeom>
              <a:avLst/>
              <a:gdLst/>
              <a:ahLst/>
              <a:cxnLst/>
              <a:rect l="l" t="t" r="r" b="b"/>
              <a:pathLst>
                <a:path w="1138971" h="1054222">
                  <a:moveTo>
                    <a:pt x="0" y="0"/>
                  </a:moveTo>
                  <a:lnTo>
                    <a:pt x="1138971" y="0"/>
                  </a:lnTo>
                  <a:lnTo>
                    <a:pt x="1138971" y="1054222"/>
                  </a:lnTo>
                  <a:lnTo>
                    <a:pt x="0" y="1054222"/>
                  </a:lnTo>
                  <a:close/>
                </a:path>
              </a:pathLst>
            </a:custGeom>
            <a:grpFill/>
          </p:spPr>
          <p:txBody>
            <a:bodyPr/>
            <a:lstStyle/>
            <a:p>
              <a:endParaRPr lang="en-GB" dirty="0">
                <a:latin typeface="Aptos" panose="020B0004020202020204" pitchFamily="34" charset="0"/>
              </a:endParaRPr>
            </a:p>
          </p:txBody>
        </p:sp>
        <p:grpSp>
          <p:nvGrpSpPr>
            <p:cNvPr id="51" name="GAC Aberdeen">
              <a:extLst>
                <a:ext uri="{FF2B5EF4-FFF2-40B4-BE49-F238E27FC236}">
                  <a16:creationId xmlns:a16="http://schemas.microsoft.com/office/drawing/2014/main" id="{BDEF2EB5-C72D-13CA-7C47-339E11A876B2}"/>
                </a:ext>
              </a:extLst>
            </p:cNvPr>
            <p:cNvGrpSpPr/>
            <p:nvPr/>
          </p:nvGrpSpPr>
          <p:grpSpPr>
            <a:xfrm>
              <a:off x="13203410" y="4570507"/>
              <a:ext cx="3701214" cy="3454975"/>
              <a:chOff x="13203410" y="4545814"/>
              <a:chExt cx="3701214" cy="3454975"/>
            </a:xfrm>
            <a:grpFill/>
          </p:grpSpPr>
          <p:sp>
            <p:nvSpPr>
              <p:cNvPr id="52" name="TextBox 35">
                <a:extLst>
                  <a:ext uri="{FF2B5EF4-FFF2-40B4-BE49-F238E27FC236}">
                    <a16:creationId xmlns:a16="http://schemas.microsoft.com/office/drawing/2014/main" id="{883B1CE0-B5D6-962F-9255-235C31B92FD0}"/>
                  </a:ext>
                </a:extLst>
              </p:cNvPr>
              <p:cNvSpPr txBox="1"/>
              <p:nvPr/>
            </p:nvSpPr>
            <p:spPr>
              <a:xfrm>
                <a:off x="13208880" y="5055624"/>
                <a:ext cx="3695744" cy="2945165"/>
              </a:xfrm>
              <a:prstGeom prst="rect">
                <a:avLst/>
              </a:prstGeom>
              <a:grpFill/>
            </p:spPr>
            <p:txBody>
              <a:bodyPr wrap="square" lIns="0" tIns="0" rIns="0" bIns="0" rtlCol="0" anchor="t">
                <a:spAutoFit/>
              </a:bodyPr>
              <a:lstStyle/>
              <a:p>
                <a:pPr algn="l">
                  <a:lnSpc>
                    <a:spcPts val="2879"/>
                  </a:lnSpc>
                </a:pPr>
                <a:r>
                  <a:rPr lang="en-US" sz="2399" dirty="0">
                    <a:solidFill>
                      <a:srgbClr val="000000"/>
                    </a:solidFill>
                    <a:latin typeface="Aptos" panose="020B0004020202020204" pitchFamily="34" charset="0"/>
                    <a:ea typeface="Dax Offc"/>
                    <a:cs typeface="Dax Offc"/>
                    <a:sym typeface="Dax Offc"/>
                  </a:rPr>
                  <a:t>Located 10 min from Aberdeen </a:t>
                </a:r>
                <a:r>
                  <a:rPr lang="en-US" sz="2399" dirty="0" err="1">
                    <a:solidFill>
                      <a:srgbClr val="000000"/>
                    </a:solidFill>
                    <a:latin typeface="Aptos" panose="020B0004020202020204" pitchFamily="34" charset="0"/>
                    <a:ea typeface="Dax Offc"/>
                    <a:cs typeface="Dax Offc"/>
                    <a:sym typeface="Dax Offc"/>
                  </a:rPr>
                  <a:t>Harbour</a:t>
                </a:r>
                <a:r>
                  <a:rPr lang="en-US" sz="2399" dirty="0">
                    <a:solidFill>
                      <a:srgbClr val="000000"/>
                    </a:solidFill>
                    <a:latin typeface="Aptos" panose="020B0004020202020204" pitchFamily="34" charset="0"/>
                    <a:ea typeface="Dax Offc"/>
                    <a:cs typeface="Dax Offc"/>
                    <a:sym typeface="Dax Offc"/>
                  </a:rPr>
                  <a:t> &amp; 20 min from Aberdeen Airport, GAC Aberdeen provides our energy customers with 3 PL, time-critical, ship spares logistics, customs services &amp; warehousing solutions.</a:t>
                </a:r>
              </a:p>
            </p:txBody>
          </p:sp>
          <p:sp>
            <p:nvSpPr>
              <p:cNvPr id="53" name="TextBox 45">
                <a:extLst>
                  <a:ext uri="{FF2B5EF4-FFF2-40B4-BE49-F238E27FC236}">
                    <a16:creationId xmlns:a16="http://schemas.microsoft.com/office/drawing/2014/main" id="{24DC4830-70EC-BC66-81DC-4457AC6E7D06}"/>
                  </a:ext>
                </a:extLst>
              </p:cNvPr>
              <p:cNvSpPr txBox="1"/>
              <p:nvPr/>
            </p:nvSpPr>
            <p:spPr>
              <a:xfrm>
                <a:off x="13203410" y="4545814"/>
                <a:ext cx="2561896" cy="361045"/>
              </a:xfrm>
              <a:prstGeom prst="rect">
                <a:avLst/>
              </a:prstGeom>
              <a:grpFill/>
            </p:spPr>
            <p:txBody>
              <a:bodyPr wrap="square" lIns="0" tIns="0" rIns="0" bIns="0" rtlCol="0" anchor="t">
                <a:spAutoFit/>
              </a:bodyPr>
              <a:lstStyle/>
              <a:p>
                <a:pPr>
                  <a:lnSpc>
                    <a:spcPts val="2880"/>
                  </a:lnSpc>
                </a:pPr>
                <a:r>
                  <a:rPr lang="en-US" sz="2400" b="1" dirty="0">
                    <a:solidFill>
                      <a:srgbClr val="00447C"/>
                    </a:solidFill>
                    <a:latin typeface="Aptos" panose="020B0004020202020204" pitchFamily="34" charset="0"/>
                    <a:ea typeface="Dax Offc Bold"/>
                    <a:cs typeface="Dax Offc Bold"/>
                    <a:sym typeface="Dax Offc Bold"/>
                  </a:rPr>
                  <a:t>GAC Aberdeen</a:t>
                </a:r>
              </a:p>
            </p:txBody>
          </p:sp>
        </p:grpSp>
      </p:grpSp>
      <p:grpSp>
        <p:nvGrpSpPr>
          <p:cNvPr id="62" name="Group 61">
            <a:extLst>
              <a:ext uri="{FF2B5EF4-FFF2-40B4-BE49-F238E27FC236}">
                <a16:creationId xmlns:a16="http://schemas.microsoft.com/office/drawing/2014/main" id="{00A7D3CE-D063-4EF5-EEE9-AE6482C354DC}"/>
              </a:ext>
            </a:extLst>
          </p:cNvPr>
          <p:cNvGrpSpPr/>
          <p:nvPr/>
        </p:nvGrpSpPr>
        <p:grpSpPr>
          <a:xfrm>
            <a:off x="-2667000" y="720141"/>
            <a:ext cx="3771900" cy="9486283"/>
            <a:chOff x="-1719351" y="685215"/>
            <a:chExt cx="4151603" cy="10090697"/>
          </a:xfrm>
        </p:grpSpPr>
        <p:grpSp>
          <p:nvGrpSpPr>
            <p:cNvPr id="63" name="Group 5">
              <a:extLst>
                <a:ext uri="{FF2B5EF4-FFF2-40B4-BE49-F238E27FC236}">
                  <a16:creationId xmlns:a16="http://schemas.microsoft.com/office/drawing/2014/main" id="{5CB74970-E929-E3B2-9460-CC4E517B0FDA}"/>
                </a:ext>
              </a:extLst>
            </p:cNvPr>
            <p:cNvGrpSpPr/>
            <p:nvPr/>
          </p:nvGrpSpPr>
          <p:grpSpPr>
            <a:xfrm rot="-5400000">
              <a:off x="1638438" y="260734"/>
              <a:ext cx="369333" cy="1218295"/>
              <a:chOff x="0" y="0"/>
              <a:chExt cx="62801" cy="196494"/>
            </a:xfrm>
          </p:grpSpPr>
          <p:sp>
            <p:nvSpPr>
              <p:cNvPr id="67" name="Freeform 6">
                <a:extLst>
                  <a:ext uri="{FF2B5EF4-FFF2-40B4-BE49-F238E27FC236}">
                    <a16:creationId xmlns:a16="http://schemas.microsoft.com/office/drawing/2014/main" id="{46C7DC37-03D2-A03F-A48B-8987D9456CD1}"/>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68" name="TextBox 7">
                <a:extLst>
                  <a:ext uri="{FF2B5EF4-FFF2-40B4-BE49-F238E27FC236}">
                    <a16:creationId xmlns:a16="http://schemas.microsoft.com/office/drawing/2014/main" id="{ACCD053F-BC13-4EA5-3BD6-0D128F568F08}"/>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64" name="Rectangle 63">
              <a:extLst>
                <a:ext uri="{FF2B5EF4-FFF2-40B4-BE49-F238E27FC236}">
                  <a16:creationId xmlns:a16="http://schemas.microsoft.com/office/drawing/2014/main" id="{4920B1ED-5163-D52B-0E30-5F24582F60BC}"/>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65" name="TextBox 64">
              <a:extLst>
                <a:ext uri="{FF2B5EF4-FFF2-40B4-BE49-F238E27FC236}">
                  <a16:creationId xmlns:a16="http://schemas.microsoft.com/office/drawing/2014/main" id="{099260B9-4400-6DC9-50E0-877F79878BEE}"/>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21"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3"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4"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5"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6"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7"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8"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9"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30"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31"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32"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66" name="TextBox 65">
              <a:extLst>
                <a:ext uri="{FF2B5EF4-FFF2-40B4-BE49-F238E27FC236}">
                  <a16:creationId xmlns:a16="http://schemas.microsoft.com/office/drawing/2014/main" id="{1945D369-8CAB-BDC6-3F81-1B1041564EF6}"/>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extLst>
      <p:ext uri="{BB962C8B-B14F-4D97-AF65-F5344CB8AC3E}">
        <p14:creationId xmlns:p14="http://schemas.microsoft.com/office/powerpoint/2010/main" val="20710462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 restart="whenNotActive" fill="hold" evtFilter="cancelBubble" nodeType="interactiveSeq">
                <p:stCondLst>
                  <p:cond evt="onClick" delay="0">
                    <p:tgtEl>
                      <p:spTgt spid="58"/>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withEffect">
                                  <p:stCondLst>
                                    <p:cond delay="0"/>
                                  </p:stCondLst>
                                  <p:childTnLst>
                                    <p:set>
                                      <p:cBhvr>
                                        <p:cTn id="13" dur="1" fill="hold">
                                          <p:stCondLst>
                                            <p:cond delay="0"/>
                                          </p:stCondLst>
                                        </p:cTn>
                                        <p:tgtEl>
                                          <p:spTgt spid="106"/>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63" presetClass="path" presetSubtype="0" accel="40000" decel="50000" fill="hold" nodeType="clickEffect">
                                  <p:stCondLst>
                                    <p:cond delay="0"/>
                                  </p:stCondLst>
                                  <p:childTnLst>
                                    <p:animMotion origin="layout" path="M 0.14271 0.00046 L 0.14271 0.00062 " pathEditMode="fixed" rAng="0" ptsTypes="AA">
                                      <p:cBhvr>
                                        <p:cTn id="20" dur="2000" fill="hold"/>
                                        <p:tgtEl>
                                          <p:spTgt spid="62"/>
                                        </p:tgtEl>
                                        <p:attrNameLst>
                                          <p:attrName>ppt_x</p:attrName>
                                          <p:attrName>ppt_y</p:attrName>
                                        </p:attrNameLst>
                                      </p:cBhvr>
                                      <p:rCtr x="0" y="0"/>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3.33333E-6 2.22222E-6 L -3.33333E-6 -0.00031 " pathEditMode="fixed" rAng="0" ptsTypes="AA">
                                      <p:cBhvr>
                                        <p:cTn id="24" dur="2000" fill="hold"/>
                                        <p:tgtEl>
                                          <p:spTgt spid="62"/>
                                        </p:tgtEl>
                                        <p:attrNameLst>
                                          <p:attrName>ppt_x</p:attrName>
                                          <p:attrName>ppt_y</p:attrName>
                                        </p:attrNameLst>
                                      </p:cBhvr>
                                      <p:rCtr x="0" y="-15"/>
                                    </p:animMotion>
                                  </p:childTnLst>
                                </p:cTn>
                              </p:par>
                            </p:childTnLst>
                          </p:cTn>
                        </p:par>
                      </p:childTnLst>
                    </p:cTn>
                  </p:par>
                </p:childTnLst>
              </p:cTn>
              <p:nextCondLst>
                <p:cond evt="onClick" delay="0">
                  <p:tgtEl>
                    <p:spTgt spid="6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65666" y="0"/>
            <a:ext cx="7522334" cy="10287000"/>
            <a:chOff x="0" y="0"/>
            <a:chExt cx="10029779" cy="1371600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0029779" cy="13716000"/>
            </a:xfrm>
            <a:prstGeom prst="rect">
              <a:avLst/>
            </a:prstGeom>
          </p:spPr>
        </p:pic>
      </p:grpSp>
      <p:grpSp>
        <p:nvGrpSpPr>
          <p:cNvPr id="5" name="Group 5"/>
          <p:cNvGrpSpPr/>
          <p:nvPr/>
        </p:nvGrpSpPr>
        <p:grpSpPr>
          <a:xfrm>
            <a:off x="16744787" y="685216"/>
            <a:ext cx="808274" cy="686969"/>
            <a:chOff x="0" y="0"/>
            <a:chExt cx="1077699" cy="915959"/>
          </a:xfrm>
        </p:grpSpPr>
        <p:sp>
          <p:nvSpPr>
            <p:cNvPr id="6" name="Freeform 6"/>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3"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7" name="Group 7"/>
          <p:cNvGrpSpPr/>
          <p:nvPr/>
        </p:nvGrpSpPr>
        <p:grpSpPr>
          <a:xfrm>
            <a:off x="0" y="9982364"/>
            <a:ext cx="18288000" cy="324360"/>
            <a:chOff x="0" y="0"/>
            <a:chExt cx="4816592" cy="85428"/>
          </a:xfrm>
        </p:grpSpPr>
        <p:sp>
          <p:nvSpPr>
            <p:cNvPr id="8" name="Freeform 8"/>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9" name="TextBox 9"/>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0" name="Group 10"/>
          <p:cNvGrpSpPr>
            <a:grpSpLocks noChangeAspect="1"/>
          </p:cNvGrpSpPr>
          <p:nvPr/>
        </p:nvGrpSpPr>
        <p:grpSpPr>
          <a:xfrm rot="-303489">
            <a:off x="15396023" y="9852660"/>
            <a:ext cx="3411317" cy="576282"/>
            <a:chOff x="0" y="0"/>
            <a:chExt cx="13716000" cy="2317077"/>
          </a:xfrm>
        </p:grpSpPr>
        <p:sp>
          <p:nvSpPr>
            <p:cNvPr id="11" name="Freeform 11"/>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2" name="Freeform 12"/>
          <p:cNvSpPr/>
          <p:nvPr/>
        </p:nvSpPr>
        <p:spPr>
          <a:xfrm>
            <a:off x="1248870" y="4894471"/>
            <a:ext cx="595262" cy="597779"/>
          </a:xfrm>
          <a:custGeom>
            <a:avLst/>
            <a:gdLst/>
            <a:ahLst/>
            <a:cxnLst/>
            <a:rect l="l" t="t" r="r" b="b"/>
            <a:pathLst>
              <a:path w="595262" h="597779">
                <a:moveTo>
                  <a:pt x="0" y="0"/>
                </a:moveTo>
                <a:lnTo>
                  <a:pt x="595262" y="0"/>
                </a:lnTo>
                <a:lnTo>
                  <a:pt x="595262" y="597779"/>
                </a:lnTo>
                <a:lnTo>
                  <a:pt x="0" y="59777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3" name="Freeform 13"/>
          <p:cNvSpPr/>
          <p:nvPr/>
        </p:nvSpPr>
        <p:spPr>
          <a:xfrm>
            <a:off x="1248870" y="5739900"/>
            <a:ext cx="595262" cy="597779"/>
          </a:xfrm>
          <a:custGeom>
            <a:avLst/>
            <a:gdLst/>
            <a:ahLst/>
            <a:cxnLst/>
            <a:rect l="l" t="t" r="r" b="b"/>
            <a:pathLst>
              <a:path w="595262" h="597779">
                <a:moveTo>
                  <a:pt x="0" y="0"/>
                </a:moveTo>
                <a:lnTo>
                  <a:pt x="595262" y="0"/>
                </a:lnTo>
                <a:lnTo>
                  <a:pt x="595262" y="597779"/>
                </a:lnTo>
                <a:lnTo>
                  <a:pt x="0" y="59777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4" name="Freeform 14"/>
          <p:cNvSpPr/>
          <p:nvPr/>
        </p:nvSpPr>
        <p:spPr>
          <a:xfrm>
            <a:off x="1248870" y="6580566"/>
            <a:ext cx="595262" cy="597779"/>
          </a:xfrm>
          <a:custGeom>
            <a:avLst/>
            <a:gdLst/>
            <a:ahLst/>
            <a:cxnLst/>
            <a:rect l="l" t="t" r="r" b="b"/>
            <a:pathLst>
              <a:path w="595262" h="597779">
                <a:moveTo>
                  <a:pt x="0" y="0"/>
                </a:moveTo>
                <a:lnTo>
                  <a:pt x="595262" y="0"/>
                </a:lnTo>
                <a:lnTo>
                  <a:pt x="595262" y="597779"/>
                </a:lnTo>
                <a:lnTo>
                  <a:pt x="0" y="59777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5" name="Freeform 15"/>
          <p:cNvSpPr/>
          <p:nvPr/>
        </p:nvSpPr>
        <p:spPr>
          <a:xfrm>
            <a:off x="1248870" y="7421233"/>
            <a:ext cx="595262" cy="597779"/>
          </a:xfrm>
          <a:custGeom>
            <a:avLst/>
            <a:gdLst/>
            <a:ahLst/>
            <a:cxnLst/>
            <a:rect l="l" t="t" r="r" b="b"/>
            <a:pathLst>
              <a:path w="595262" h="597779">
                <a:moveTo>
                  <a:pt x="0" y="0"/>
                </a:moveTo>
                <a:lnTo>
                  <a:pt x="595262" y="0"/>
                </a:lnTo>
                <a:lnTo>
                  <a:pt x="595262" y="597779"/>
                </a:lnTo>
                <a:lnTo>
                  <a:pt x="0" y="59777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6" name="Freeform 16"/>
          <p:cNvSpPr/>
          <p:nvPr/>
        </p:nvSpPr>
        <p:spPr>
          <a:xfrm>
            <a:off x="1048994" y="8381355"/>
            <a:ext cx="795138" cy="785691"/>
          </a:xfrm>
          <a:custGeom>
            <a:avLst/>
            <a:gdLst/>
            <a:ahLst/>
            <a:cxnLst/>
            <a:rect l="l" t="t" r="r" b="b"/>
            <a:pathLst>
              <a:path w="736130" h="727384">
                <a:moveTo>
                  <a:pt x="0" y="0"/>
                </a:moveTo>
                <a:lnTo>
                  <a:pt x="736130" y="0"/>
                </a:lnTo>
                <a:lnTo>
                  <a:pt x="736130" y="727383"/>
                </a:lnTo>
                <a:lnTo>
                  <a:pt x="0" y="727383"/>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7" name="TextBox 17"/>
          <p:cNvSpPr txBox="1"/>
          <p:nvPr/>
        </p:nvSpPr>
        <p:spPr>
          <a:xfrm>
            <a:off x="2050519" y="4909833"/>
            <a:ext cx="3789828" cy="383375"/>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Neutral &amp; independent  </a:t>
            </a:r>
          </a:p>
        </p:txBody>
      </p:sp>
      <p:sp>
        <p:nvSpPr>
          <p:cNvPr id="18" name="TextBox 18"/>
          <p:cNvSpPr txBox="1"/>
          <p:nvPr/>
        </p:nvSpPr>
        <p:spPr>
          <a:xfrm>
            <a:off x="2050356" y="5808931"/>
            <a:ext cx="4883681" cy="383375"/>
          </a:xfrm>
          <a:prstGeom prst="rect">
            <a:avLst/>
          </a:prstGeom>
        </p:spPr>
        <p:txBody>
          <a:bodyPr wrap="square" lIns="0" tIns="0" rIns="0" bIns="0" rtlCol="0" anchor="t">
            <a:spAutoFit/>
          </a:bodyPr>
          <a:lstStyle/>
          <a:p>
            <a:pPr marL="0" lvl="0" indent="0" algn="l">
              <a:lnSpc>
                <a:spcPts val="3120"/>
              </a:lnSpc>
              <a:spcBef>
                <a:spcPct val="0"/>
              </a:spcBef>
            </a:pPr>
            <a:r>
              <a:rPr lang="en-US" sz="2400" dirty="0">
                <a:solidFill>
                  <a:srgbClr val="000000"/>
                </a:solidFill>
                <a:latin typeface="Aptos" panose="020B0004020202020204" pitchFamily="34" charset="0"/>
                <a:ea typeface="Dax Offc"/>
                <a:cs typeface="Dax Offc"/>
                <a:sym typeface="Dax Offc"/>
              </a:rPr>
              <a:t>An Approved Economic Operator </a:t>
            </a:r>
          </a:p>
        </p:txBody>
      </p:sp>
      <p:sp>
        <p:nvSpPr>
          <p:cNvPr id="19" name="TextBox 19"/>
          <p:cNvSpPr txBox="1"/>
          <p:nvPr/>
        </p:nvSpPr>
        <p:spPr>
          <a:xfrm>
            <a:off x="2050519" y="6595928"/>
            <a:ext cx="8505597" cy="383375"/>
          </a:xfrm>
          <a:prstGeom prst="rect">
            <a:avLst/>
          </a:prstGeom>
        </p:spPr>
        <p:txBody>
          <a:bodyPr lIns="0" tIns="0" rIns="0" bIns="0" rtlCol="0" anchor="t">
            <a:spAutoFit/>
          </a:bodyPr>
          <a:lstStyle/>
          <a:p>
            <a:pPr marL="0" lvl="0" indent="0" algn="l">
              <a:lnSpc>
                <a:spcPts val="3120"/>
              </a:lnSpc>
              <a:spcBef>
                <a:spcPct val="0"/>
              </a:spcBef>
            </a:pPr>
            <a:r>
              <a:rPr lang="en-US" sz="2400" dirty="0">
                <a:solidFill>
                  <a:srgbClr val="000000"/>
                </a:solidFill>
                <a:latin typeface="Aptos" panose="020B0004020202020204" pitchFamily="34" charset="0"/>
                <a:ea typeface="Dax Offc"/>
                <a:cs typeface="Dax Offc"/>
                <a:sym typeface="Dax Offc"/>
              </a:rPr>
              <a:t>Experts in all UK customs regimes &amp; transit procedures </a:t>
            </a:r>
          </a:p>
        </p:txBody>
      </p:sp>
      <p:sp>
        <p:nvSpPr>
          <p:cNvPr id="21" name="TextBox 21"/>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Experts you can rely on</a:t>
            </a:r>
          </a:p>
        </p:txBody>
      </p:sp>
      <p:sp>
        <p:nvSpPr>
          <p:cNvPr id="22" name="TextBox 22"/>
          <p:cNvSpPr txBox="1"/>
          <p:nvPr/>
        </p:nvSpPr>
        <p:spPr>
          <a:xfrm>
            <a:off x="1248870" y="2531880"/>
            <a:ext cx="9007656" cy="1371600"/>
          </a:xfrm>
          <a:prstGeom prst="rect">
            <a:avLst/>
          </a:prstGeom>
        </p:spPr>
        <p:txBody>
          <a:bodyPr lIns="0" tIns="0" rIns="0" bIns="0" rtlCol="0" anchor="t">
            <a:spAutoFit/>
          </a:bodyPr>
          <a:lstStyle/>
          <a:p>
            <a:pPr algn="l">
              <a:lnSpc>
                <a:spcPts val="2880"/>
              </a:lnSpc>
            </a:pPr>
            <a:r>
              <a:rPr lang="en-US" sz="2400">
                <a:solidFill>
                  <a:srgbClr val="000000"/>
                </a:solidFill>
                <a:latin typeface="Aptos" panose="020B0004020202020204" pitchFamily="34" charset="0"/>
                <a:ea typeface="Dax Offc"/>
                <a:cs typeface="Dax Offc"/>
                <a:sym typeface="Dax Offc"/>
              </a:rPr>
              <a:t>Our customs team has </a:t>
            </a:r>
            <a:r>
              <a:rPr lang="en-US" sz="2400" b="1">
                <a:solidFill>
                  <a:srgbClr val="00447C"/>
                </a:solidFill>
                <a:latin typeface="Aptos" panose="020B0004020202020204" pitchFamily="34" charset="0"/>
                <a:ea typeface="Dax Offc Bold"/>
                <a:cs typeface="Dax Offc Bold"/>
                <a:sym typeface="Dax Offc Bold"/>
              </a:rPr>
              <a:t>30+ years</a:t>
            </a:r>
            <a:r>
              <a:rPr lang="en-US" sz="2400">
                <a:solidFill>
                  <a:srgbClr val="000000"/>
                </a:solidFill>
                <a:latin typeface="Aptos" panose="020B0004020202020204" pitchFamily="34" charset="0"/>
                <a:ea typeface="Dax Offc"/>
                <a:cs typeface="Dax Offc"/>
                <a:sym typeface="Dax Offc"/>
              </a:rPr>
              <a:t> combined experience in all clearances. </a:t>
            </a:r>
          </a:p>
          <a:p>
            <a:pPr algn="l">
              <a:lnSpc>
                <a:spcPts val="1800"/>
              </a:lnSpc>
            </a:pPr>
            <a:endParaRPr lang="en-US" sz="2400">
              <a:solidFill>
                <a:srgbClr val="000000"/>
              </a:solidFill>
              <a:latin typeface="Aptos" panose="020B0004020202020204" pitchFamily="34" charset="0"/>
              <a:ea typeface="Dax Offc"/>
              <a:cs typeface="Dax Offc"/>
              <a:sym typeface="Dax Offc"/>
            </a:endParaRPr>
          </a:p>
          <a:p>
            <a:pPr algn="l">
              <a:lnSpc>
                <a:spcPts val="2880"/>
              </a:lnSpc>
            </a:pPr>
            <a:r>
              <a:rPr lang="en-US" sz="2400">
                <a:solidFill>
                  <a:srgbClr val="000000"/>
                </a:solidFill>
                <a:latin typeface="Aptos" panose="020B0004020202020204" pitchFamily="34" charset="0"/>
                <a:ea typeface="Dax Offc"/>
                <a:cs typeface="Dax Offc"/>
                <a:sym typeface="Dax Offc"/>
              </a:rPr>
              <a:t>We ensure your consignments clear customs swiftly and efficiently.</a:t>
            </a:r>
          </a:p>
        </p:txBody>
      </p:sp>
      <p:sp>
        <p:nvSpPr>
          <p:cNvPr id="23" name="TextBox 23"/>
          <p:cNvSpPr txBox="1"/>
          <p:nvPr/>
        </p:nvSpPr>
        <p:spPr>
          <a:xfrm>
            <a:off x="2050356" y="7379060"/>
            <a:ext cx="6484044" cy="450701"/>
          </a:xfrm>
          <a:prstGeom prst="rect">
            <a:avLst/>
          </a:prstGeom>
        </p:spPr>
        <p:txBody>
          <a:bodyPr wrap="square" lIns="0" tIns="0" rIns="0" bIns="0" rtlCol="0" anchor="t">
            <a:spAutoFit/>
          </a:bodyPr>
          <a:lstStyle/>
          <a:p>
            <a:pPr algn="l">
              <a:lnSpc>
                <a:spcPts val="3768"/>
              </a:lnSpc>
              <a:spcBef>
                <a:spcPct val="0"/>
              </a:spcBef>
            </a:pPr>
            <a:r>
              <a:rPr lang="en-US" sz="2400" dirty="0">
                <a:solidFill>
                  <a:srgbClr val="000000"/>
                </a:solidFill>
                <a:latin typeface="Aptos" panose="020B0004020202020204" pitchFamily="34" charset="0"/>
                <a:ea typeface="Dax Offc"/>
                <a:cs typeface="Dax Offc"/>
                <a:sym typeface="Dax Offc"/>
              </a:rPr>
              <a:t>Consultants providing bespoke training services </a:t>
            </a:r>
          </a:p>
        </p:txBody>
      </p:sp>
      <p:sp>
        <p:nvSpPr>
          <p:cNvPr id="24" name="TextBox 24"/>
          <p:cNvSpPr txBox="1"/>
          <p:nvPr/>
        </p:nvSpPr>
        <p:spPr>
          <a:xfrm>
            <a:off x="1248870" y="4149997"/>
            <a:ext cx="1389665" cy="450701"/>
          </a:xfrm>
          <a:prstGeom prst="rect">
            <a:avLst/>
          </a:prstGeom>
        </p:spPr>
        <p:txBody>
          <a:bodyPr wrap="square" lIns="0" tIns="0" rIns="0" bIns="0" rtlCol="0" anchor="t">
            <a:spAutoFit/>
          </a:bodyPr>
          <a:lstStyle/>
          <a:p>
            <a:pPr algn="l">
              <a:lnSpc>
                <a:spcPts val="3768"/>
              </a:lnSpc>
            </a:pPr>
            <a:r>
              <a:rPr lang="en-US" sz="2400" b="1" dirty="0">
                <a:solidFill>
                  <a:srgbClr val="00447C"/>
                </a:solidFill>
                <a:latin typeface="Aptos" panose="020B0004020202020204" pitchFamily="34" charset="0"/>
                <a:ea typeface="Dax Offc Bold"/>
                <a:cs typeface="Dax Offc Bold"/>
                <a:sym typeface="Dax Offc Bold"/>
              </a:rPr>
              <a:t>We are:</a:t>
            </a:r>
          </a:p>
        </p:txBody>
      </p:sp>
      <p:grpSp>
        <p:nvGrpSpPr>
          <p:cNvPr id="25" name="Group 25"/>
          <p:cNvGrpSpPr/>
          <p:nvPr/>
        </p:nvGrpSpPr>
        <p:grpSpPr>
          <a:xfrm>
            <a:off x="2050356" y="8371937"/>
            <a:ext cx="8032226" cy="804061"/>
            <a:chOff x="0" y="0"/>
            <a:chExt cx="2115483" cy="211769"/>
          </a:xfrm>
        </p:grpSpPr>
        <p:sp>
          <p:nvSpPr>
            <p:cNvPr id="26" name="Freeform 26"/>
            <p:cNvSpPr/>
            <p:nvPr/>
          </p:nvSpPr>
          <p:spPr>
            <a:xfrm>
              <a:off x="0" y="0"/>
              <a:ext cx="2115483" cy="211769"/>
            </a:xfrm>
            <a:custGeom>
              <a:avLst/>
              <a:gdLst/>
              <a:ahLst/>
              <a:cxnLst/>
              <a:rect l="l" t="t" r="r" b="b"/>
              <a:pathLst>
                <a:path w="2115483" h="211769">
                  <a:moveTo>
                    <a:pt x="0" y="0"/>
                  </a:moveTo>
                  <a:lnTo>
                    <a:pt x="2115483" y="0"/>
                  </a:lnTo>
                  <a:lnTo>
                    <a:pt x="2115483" y="211769"/>
                  </a:lnTo>
                  <a:lnTo>
                    <a:pt x="0" y="211769"/>
                  </a:lnTo>
                  <a:close/>
                </a:path>
              </a:pathLst>
            </a:custGeom>
            <a:solidFill>
              <a:srgbClr val="00447C"/>
            </a:solidFill>
          </p:spPr>
          <p:txBody>
            <a:bodyPr/>
            <a:lstStyle/>
            <a:p>
              <a:endParaRPr lang="en-GB" dirty="0">
                <a:latin typeface="Aptos" panose="020B0004020202020204" pitchFamily="34" charset="0"/>
              </a:endParaRPr>
            </a:p>
          </p:txBody>
        </p:sp>
        <p:sp>
          <p:nvSpPr>
            <p:cNvPr id="27" name="TextBox 27"/>
            <p:cNvSpPr txBox="1"/>
            <p:nvPr/>
          </p:nvSpPr>
          <p:spPr>
            <a:xfrm>
              <a:off x="0" y="-104775"/>
              <a:ext cx="2115483" cy="316544"/>
            </a:xfrm>
            <a:prstGeom prst="rect">
              <a:avLst/>
            </a:prstGeom>
          </p:spPr>
          <p:txBody>
            <a:bodyPr lIns="50800" tIns="50800" rIns="50800" bIns="50800" rtlCol="0" anchor="ctr"/>
            <a:lstStyle/>
            <a:p>
              <a:pPr algn="ctr">
                <a:lnSpc>
                  <a:spcPts val="3499"/>
                </a:lnSpc>
              </a:pPr>
              <a:endParaRPr>
                <a:latin typeface="Aptos" panose="020B0004020202020204" pitchFamily="34" charset="0"/>
              </a:endParaRPr>
            </a:p>
          </p:txBody>
        </p:sp>
      </p:grpSp>
      <p:sp>
        <p:nvSpPr>
          <p:cNvPr id="28" name="TextBox 28"/>
          <p:cNvSpPr txBox="1"/>
          <p:nvPr/>
        </p:nvSpPr>
        <p:spPr>
          <a:xfrm>
            <a:off x="2214854" y="8593287"/>
            <a:ext cx="4076556" cy="377283"/>
          </a:xfrm>
          <a:prstGeom prst="rect">
            <a:avLst/>
          </a:prstGeom>
        </p:spPr>
        <p:txBody>
          <a:bodyPr wrap="square" lIns="0" tIns="0" rIns="0" bIns="0" rtlCol="0" anchor="t">
            <a:spAutoFit/>
          </a:bodyPr>
          <a:lstStyle/>
          <a:p>
            <a:pPr algn="ctr">
              <a:lnSpc>
                <a:spcPts val="2999"/>
              </a:lnSpc>
              <a:spcBef>
                <a:spcPct val="0"/>
              </a:spcBef>
            </a:pPr>
            <a:r>
              <a:rPr lang="en-US" sz="2499" u="sng" dirty="0">
                <a:solidFill>
                  <a:schemeClr val="bg1"/>
                </a:solidFill>
                <a:latin typeface="Aptos" panose="020B0004020202020204" pitchFamily="34" charset="0"/>
                <a:ea typeface="Dax Offc"/>
                <a:cs typeface="Dax Offc"/>
                <a:sym typeface="Dax Offc"/>
                <a:hlinkClick r:id="rId6" tooltip="mailto:customs-support.uk@gac.com">
                  <a:extLst>
                    <a:ext uri="{A12FA001-AC4F-418D-AE19-62706E023703}">
                      <ahyp:hlinkClr xmlns:ahyp="http://schemas.microsoft.com/office/drawing/2018/hyperlinkcolor" val="tx"/>
                    </a:ext>
                  </a:extLst>
                </a:hlinkClick>
              </a:rPr>
              <a:t>Book a customs health check</a:t>
            </a:r>
          </a:p>
        </p:txBody>
      </p:sp>
      <p:sp>
        <p:nvSpPr>
          <p:cNvPr id="29" name="TextBox 32">
            <a:extLst>
              <a:ext uri="{FF2B5EF4-FFF2-40B4-BE49-F238E27FC236}">
                <a16:creationId xmlns:a16="http://schemas.microsoft.com/office/drawing/2014/main" id="{ED08F10A-243A-9044-DA8D-769A55582135}"/>
              </a:ext>
            </a:extLst>
          </p:cNvPr>
          <p:cNvSpPr txBox="1"/>
          <p:nvPr/>
        </p:nvSpPr>
        <p:spPr>
          <a:xfrm>
            <a:off x="1248870" y="1059028"/>
            <a:ext cx="6751238" cy="846386"/>
          </a:xfrm>
          <a:prstGeom prst="rect">
            <a:avLst/>
          </a:prstGeom>
        </p:spPr>
        <p:txBody>
          <a:bodyPr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Customs Services</a:t>
            </a:r>
          </a:p>
        </p:txBody>
      </p:sp>
      <p:grpSp>
        <p:nvGrpSpPr>
          <p:cNvPr id="4" name="Group 3">
            <a:extLst>
              <a:ext uri="{FF2B5EF4-FFF2-40B4-BE49-F238E27FC236}">
                <a16:creationId xmlns:a16="http://schemas.microsoft.com/office/drawing/2014/main" id="{FB1F048C-AAE1-2D52-E1C8-4C0057348616}"/>
              </a:ext>
            </a:extLst>
          </p:cNvPr>
          <p:cNvGrpSpPr/>
          <p:nvPr/>
        </p:nvGrpSpPr>
        <p:grpSpPr>
          <a:xfrm>
            <a:off x="-2667000" y="720141"/>
            <a:ext cx="3771900" cy="9486283"/>
            <a:chOff x="-1719351" y="685215"/>
            <a:chExt cx="4151603" cy="10090697"/>
          </a:xfrm>
        </p:grpSpPr>
        <p:grpSp>
          <p:nvGrpSpPr>
            <p:cNvPr id="20" name="Group 5">
              <a:extLst>
                <a:ext uri="{FF2B5EF4-FFF2-40B4-BE49-F238E27FC236}">
                  <a16:creationId xmlns:a16="http://schemas.microsoft.com/office/drawing/2014/main" id="{64D1E305-5AE5-7E25-4189-46160D3CF442}"/>
                </a:ext>
              </a:extLst>
            </p:cNvPr>
            <p:cNvGrpSpPr/>
            <p:nvPr/>
          </p:nvGrpSpPr>
          <p:grpSpPr>
            <a:xfrm rot="-5400000">
              <a:off x="1638438" y="260734"/>
              <a:ext cx="369333" cy="1218295"/>
              <a:chOff x="0" y="0"/>
              <a:chExt cx="62801" cy="196494"/>
            </a:xfrm>
          </p:grpSpPr>
          <p:sp>
            <p:nvSpPr>
              <p:cNvPr id="33" name="Freeform 6">
                <a:extLst>
                  <a:ext uri="{FF2B5EF4-FFF2-40B4-BE49-F238E27FC236}">
                    <a16:creationId xmlns:a16="http://schemas.microsoft.com/office/drawing/2014/main" id="{8E3EA6AE-690D-D4D7-3E1B-8073670CD063}"/>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34" name="TextBox 7">
                <a:extLst>
                  <a:ext uri="{FF2B5EF4-FFF2-40B4-BE49-F238E27FC236}">
                    <a16:creationId xmlns:a16="http://schemas.microsoft.com/office/drawing/2014/main" id="{A6344D69-231B-9EE7-8397-7B9105C92F85}"/>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30" name="Rectangle 29">
              <a:extLst>
                <a:ext uri="{FF2B5EF4-FFF2-40B4-BE49-F238E27FC236}">
                  <a16:creationId xmlns:a16="http://schemas.microsoft.com/office/drawing/2014/main" id="{DC004EE6-E142-9C93-E6D7-F0063BA5EB6F}"/>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31" name="TextBox 30">
              <a:extLst>
                <a:ext uri="{FF2B5EF4-FFF2-40B4-BE49-F238E27FC236}">
                  <a16:creationId xmlns:a16="http://schemas.microsoft.com/office/drawing/2014/main" id="{5E3B28CD-0290-FE71-DDEA-CE10F5CAA812}"/>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7"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8"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8"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8"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9"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0"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2"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3"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32" name="TextBox 31">
              <a:extLst>
                <a:ext uri="{FF2B5EF4-FFF2-40B4-BE49-F238E27FC236}">
                  <a16:creationId xmlns:a16="http://schemas.microsoft.com/office/drawing/2014/main" id="{385889A5-A98F-FAEA-1DD2-2E3E98183F42}"/>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p:transition>
    <p:push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4"/>
                                        </p:tgtEl>
                                        <p:attrNameLst>
                                          <p:attrName>ppt_x</p:attrName>
                                          <p:attrName>ppt_y</p:attrName>
                                        </p:attrNameLst>
                                      </p:cBhvr>
                                      <p:rCtr x="0" y="-15"/>
                                    </p:animMotion>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a:videoFile r:link="rId1"/>
          </p:nvPr>
        </p:nvPicPr>
        <p:blipFill>
          <a:blip r:embed="rId3"/>
          <a:stretch>
            <a:fillRect/>
          </a:stretch>
        </p:blipFill>
        <p:spPr>
          <a:xfrm>
            <a:off x="1248870" y="3565411"/>
            <a:ext cx="6751630" cy="3794827"/>
          </a:xfrm>
          <a:prstGeom prst="rect">
            <a:avLst/>
          </a:prstGeom>
        </p:spPr>
      </p:pic>
      <p:grpSp>
        <p:nvGrpSpPr>
          <p:cNvPr id="2" name="Group 2"/>
          <p:cNvGrpSpPr/>
          <p:nvPr/>
        </p:nvGrpSpPr>
        <p:grpSpPr>
          <a:xfrm>
            <a:off x="16744787" y="685216"/>
            <a:ext cx="808274" cy="686969"/>
            <a:chOff x="0" y="0"/>
            <a:chExt cx="1077699" cy="915959"/>
          </a:xfrm>
        </p:grpSpPr>
        <p:sp>
          <p:nvSpPr>
            <p:cNvPr id="3" name="Freeform 3"/>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4"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5" name="Group 5"/>
          <p:cNvGrpSpPr/>
          <p:nvPr/>
        </p:nvGrpSpPr>
        <p:grpSpPr>
          <a:xfrm>
            <a:off x="2362706" y="7839206"/>
            <a:ext cx="5637794" cy="804061"/>
            <a:chOff x="0" y="0"/>
            <a:chExt cx="1484851" cy="211769"/>
          </a:xfrm>
        </p:grpSpPr>
        <p:sp>
          <p:nvSpPr>
            <p:cNvPr id="6" name="Freeform 6"/>
            <p:cNvSpPr/>
            <p:nvPr/>
          </p:nvSpPr>
          <p:spPr>
            <a:xfrm>
              <a:off x="0" y="0"/>
              <a:ext cx="1484851" cy="211769"/>
            </a:xfrm>
            <a:custGeom>
              <a:avLst/>
              <a:gdLst/>
              <a:ahLst/>
              <a:cxnLst/>
              <a:rect l="l" t="t" r="r" b="b"/>
              <a:pathLst>
                <a:path w="1484851" h="211769">
                  <a:moveTo>
                    <a:pt x="0" y="0"/>
                  </a:moveTo>
                  <a:lnTo>
                    <a:pt x="1484851" y="0"/>
                  </a:lnTo>
                  <a:lnTo>
                    <a:pt x="1484851" y="211769"/>
                  </a:lnTo>
                  <a:lnTo>
                    <a:pt x="0" y="211769"/>
                  </a:lnTo>
                  <a:close/>
                </a:path>
              </a:pathLst>
            </a:custGeom>
            <a:solidFill>
              <a:srgbClr val="00447C"/>
            </a:solidFill>
          </p:spPr>
          <p:txBody>
            <a:bodyPr/>
            <a:lstStyle/>
            <a:p>
              <a:endParaRPr lang="en-GB">
                <a:latin typeface="Aptos" panose="020B0004020202020204" pitchFamily="34" charset="0"/>
              </a:endParaRPr>
            </a:p>
          </p:txBody>
        </p:sp>
        <p:sp>
          <p:nvSpPr>
            <p:cNvPr id="7" name="TextBox 7"/>
            <p:cNvSpPr txBox="1"/>
            <p:nvPr/>
          </p:nvSpPr>
          <p:spPr>
            <a:xfrm>
              <a:off x="0" y="-66675"/>
              <a:ext cx="1484851" cy="278444"/>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sp>
        <p:nvSpPr>
          <p:cNvPr id="8" name="TextBox 8"/>
          <p:cNvSpPr txBox="1"/>
          <p:nvPr/>
        </p:nvSpPr>
        <p:spPr>
          <a:xfrm>
            <a:off x="2539473" y="7959223"/>
            <a:ext cx="4779489" cy="431465"/>
          </a:xfrm>
          <a:prstGeom prst="rect">
            <a:avLst/>
          </a:prstGeom>
        </p:spPr>
        <p:txBody>
          <a:bodyPr lIns="0" tIns="0" rIns="0" bIns="0" rtlCol="0" anchor="t">
            <a:spAutoFit/>
          </a:bodyPr>
          <a:lstStyle/>
          <a:p>
            <a:pPr algn="l">
              <a:lnSpc>
                <a:spcPts val="3600"/>
              </a:lnSpc>
            </a:pPr>
            <a:r>
              <a:rPr lang="en-US" sz="2400" u="sng" dirty="0">
                <a:solidFill>
                  <a:schemeClr val="bg1"/>
                </a:solidFill>
                <a:latin typeface="Aptos" panose="020B0004020202020204" pitchFamily="34" charset="0"/>
                <a:ea typeface="Dax Offc"/>
                <a:cs typeface="Dax Offc"/>
                <a:sym typeface="Dax Offc"/>
                <a:hlinkClick r:id="rId5" tooltip="mailto:tcs.uk@gac.com">
                  <a:extLst>
                    <a:ext uri="{A12FA001-AC4F-418D-AE19-62706E023703}">
                      <ahyp:hlinkClr xmlns:ahyp="http://schemas.microsoft.com/office/drawing/2018/hyperlinkcolor" val="tx"/>
                    </a:ext>
                  </a:extLst>
                </a:hlinkClick>
              </a:rPr>
              <a:t>Contact the Time Critical Team</a:t>
            </a:r>
          </a:p>
        </p:txBody>
      </p:sp>
      <p:grpSp>
        <p:nvGrpSpPr>
          <p:cNvPr id="9" name="Group 9"/>
          <p:cNvGrpSpPr/>
          <p:nvPr/>
        </p:nvGrpSpPr>
        <p:grpSpPr>
          <a:xfrm>
            <a:off x="10082544" y="4972036"/>
            <a:ext cx="6730314" cy="713977"/>
            <a:chOff x="0" y="0"/>
            <a:chExt cx="6225274" cy="660400"/>
          </a:xfrm>
        </p:grpSpPr>
        <p:sp>
          <p:nvSpPr>
            <p:cNvPr id="10" name="Freeform 10"/>
            <p:cNvSpPr/>
            <p:nvPr/>
          </p:nvSpPr>
          <p:spPr>
            <a:xfrm>
              <a:off x="0" y="0"/>
              <a:ext cx="6225274" cy="660400"/>
            </a:xfrm>
            <a:custGeom>
              <a:avLst/>
              <a:gdLst/>
              <a:ahLst/>
              <a:cxnLst/>
              <a:rect l="l" t="t" r="r" b="b"/>
              <a:pathLst>
                <a:path w="6225274" h="660400">
                  <a:moveTo>
                    <a:pt x="6100814" y="660400"/>
                  </a:moveTo>
                  <a:lnTo>
                    <a:pt x="124460" y="660400"/>
                  </a:lnTo>
                  <a:cubicBezTo>
                    <a:pt x="55880" y="660400"/>
                    <a:pt x="0" y="604520"/>
                    <a:pt x="0" y="535940"/>
                  </a:cubicBezTo>
                  <a:lnTo>
                    <a:pt x="0" y="124460"/>
                  </a:lnTo>
                  <a:cubicBezTo>
                    <a:pt x="0" y="55880"/>
                    <a:pt x="55880" y="0"/>
                    <a:pt x="124460" y="0"/>
                  </a:cubicBezTo>
                  <a:lnTo>
                    <a:pt x="6100814" y="0"/>
                  </a:lnTo>
                  <a:cubicBezTo>
                    <a:pt x="6169394" y="0"/>
                    <a:pt x="6225274" y="55880"/>
                    <a:pt x="6225274" y="124460"/>
                  </a:cubicBezTo>
                  <a:lnTo>
                    <a:pt x="6225274" y="535940"/>
                  </a:lnTo>
                  <a:cubicBezTo>
                    <a:pt x="6225274" y="604520"/>
                    <a:pt x="6169394" y="660400"/>
                    <a:pt x="6100814" y="660400"/>
                  </a:cubicBezTo>
                  <a:close/>
                </a:path>
              </a:pathLst>
            </a:custGeom>
            <a:solidFill>
              <a:srgbClr val="E3F6FF"/>
            </a:solidFill>
          </p:spPr>
          <p:txBody>
            <a:bodyPr/>
            <a:lstStyle/>
            <a:p>
              <a:endParaRPr lang="en-GB">
                <a:latin typeface="Aptos" panose="020B0004020202020204" pitchFamily="34" charset="0"/>
              </a:endParaRPr>
            </a:p>
          </p:txBody>
        </p:sp>
      </p:grpSp>
      <p:grpSp>
        <p:nvGrpSpPr>
          <p:cNvPr id="11" name="Group 11"/>
          <p:cNvGrpSpPr/>
          <p:nvPr/>
        </p:nvGrpSpPr>
        <p:grpSpPr>
          <a:xfrm>
            <a:off x="0" y="9982364"/>
            <a:ext cx="18288000" cy="324360"/>
            <a:chOff x="0" y="0"/>
            <a:chExt cx="4816592" cy="85428"/>
          </a:xfrm>
        </p:grpSpPr>
        <p:sp>
          <p:nvSpPr>
            <p:cNvPr id="12" name="Freeform 12"/>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13" name="TextBox 13"/>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4" name="Group 14"/>
          <p:cNvGrpSpPr>
            <a:grpSpLocks noChangeAspect="1"/>
          </p:cNvGrpSpPr>
          <p:nvPr/>
        </p:nvGrpSpPr>
        <p:grpSpPr>
          <a:xfrm rot="-303489">
            <a:off x="15396023" y="9852660"/>
            <a:ext cx="3411317" cy="576282"/>
            <a:chOff x="0" y="0"/>
            <a:chExt cx="13716000" cy="2317077"/>
          </a:xfrm>
        </p:grpSpPr>
        <p:sp>
          <p:nvSpPr>
            <p:cNvPr id="15" name="Freeform 15"/>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grpSp>
        <p:nvGrpSpPr>
          <p:cNvPr id="16" name="Group 16"/>
          <p:cNvGrpSpPr/>
          <p:nvPr/>
        </p:nvGrpSpPr>
        <p:grpSpPr>
          <a:xfrm>
            <a:off x="10082544" y="5990812"/>
            <a:ext cx="6730314" cy="713977"/>
            <a:chOff x="0" y="0"/>
            <a:chExt cx="6225274" cy="660400"/>
          </a:xfrm>
        </p:grpSpPr>
        <p:sp>
          <p:nvSpPr>
            <p:cNvPr id="17" name="Freeform 17"/>
            <p:cNvSpPr/>
            <p:nvPr/>
          </p:nvSpPr>
          <p:spPr>
            <a:xfrm>
              <a:off x="0" y="0"/>
              <a:ext cx="6225274" cy="660400"/>
            </a:xfrm>
            <a:custGeom>
              <a:avLst/>
              <a:gdLst/>
              <a:ahLst/>
              <a:cxnLst/>
              <a:rect l="l" t="t" r="r" b="b"/>
              <a:pathLst>
                <a:path w="6225274" h="660400">
                  <a:moveTo>
                    <a:pt x="6100814" y="660400"/>
                  </a:moveTo>
                  <a:lnTo>
                    <a:pt x="124460" y="660400"/>
                  </a:lnTo>
                  <a:cubicBezTo>
                    <a:pt x="55880" y="660400"/>
                    <a:pt x="0" y="604520"/>
                    <a:pt x="0" y="535940"/>
                  </a:cubicBezTo>
                  <a:lnTo>
                    <a:pt x="0" y="124460"/>
                  </a:lnTo>
                  <a:cubicBezTo>
                    <a:pt x="0" y="55880"/>
                    <a:pt x="55880" y="0"/>
                    <a:pt x="124460" y="0"/>
                  </a:cubicBezTo>
                  <a:lnTo>
                    <a:pt x="6100814" y="0"/>
                  </a:lnTo>
                  <a:cubicBezTo>
                    <a:pt x="6169394" y="0"/>
                    <a:pt x="6225274" y="55880"/>
                    <a:pt x="6225274" y="124460"/>
                  </a:cubicBezTo>
                  <a:lnTo>
                    <a:pt x="6225274" y="535940"/>
                  </a:lnTo>
                  <a:cubicBezTo>
                    <a:pt x="6225274" y="604520"/>
                    <a:pt x="6169394" y="660400"/>
                    <a:pt x="6100814" y="660400"/>
                  </a:cubicBezTo>
                  <a:close/>
                </a:path>
              </a:pathLst>
            </a:custGeom>
            <a:solidFill>
              <a:srgbClr val="E3F6FF"/>
            </a:solidFill>
          </p:spPr>
          <p:txBody>
            <a:bodyPr/>
            <a:lstStyle/>
            <a:p>
              <a:endParaRPr lang="en-GB">
                <a:latin typeface="Aptos" panose="020B0004020202020204" pitchFamily="34" charset="0"/>
              </a:endParaRPr>
            </a:p>
          </p:txBody>
        </p:sp>
      </p:grpSp>
      <p:grpSp>
        <p:nvGrpSpPr>
          <p:cNvPr id="18" name="Group 18"/>
          <p:cNvGrpSpPr/>
          <p:nvPr/>
        </p:nvGrpSpPr>
        <p:grpSpPr>
          <a:xfrm>
            <a:off x="10082544" y="7028000"/>
            <a:ext cx="6730314" cy="713977"/>
            <a:chOff x="0" y="0"/>
            <a:chExt cx="6225274" cy="660400"/>
          </a:xfrm>
        </p:grpSpPr>
        <p:sp>
          <p:nvSpPr>
            <p:cNvPr id="19" name="Freeform 19"/>
            <p:cNvSpPr/>
            <p:nvPr/>
          </p:nvSpPr>
          <p:spPr>
            <a:xfrm>
              <a:off x="0" y="0"/>
              <a:ext cx="6225274" cy="660400"/>
            </a:xfrm>
            <a:custGeom>
              <a:avLst/>
              <a:gdLst/>
              <a:ahLst/>
              <a:cxnLst/>
              <a:rect l="l" t="t" r="r" b="b"/>
              <a:pathLst>
                <a:path w="6225274" h="660400">
                  <a:moveTo>
                    <a:pt x="6100814" y="660400"/>
                  </a:moveTo>
                  <a:lnTo>
                    <a:pt x="124460" y="660400"/>
                  </a:lnTo>
                  <a:cubicBezTo>
                    <a:pt x="55880" y="660400"/>
                    <a:pt x="0" y="604520"/>
                    <a:pt x="0" y="535940"/>
                  </a:cubicBezTo>
                  <a:lnTo>
                    <a:pt x="0" y="124460"/>
                  </a:lnTo>
                  <a:cubicBezTo>
                    <a:pt x="0" y="55880"/>
                    <a:pt x="55880" y="0"/>
                    <a:pt x="124460" y="0"/>
                  </a:cubicBezTo>
                  <a:lnTo>
                    <a:pt x="6100814" y="0"/>
                  </a:lnTo>
                  <a:cubicBezTo>
                    <a:pt x="6169394" y="0"/>
                    <a:pt x="6225274" y="55880"/>
                    <a:pt x="6225274" y="124460"/>
                  </a:cubicBezTo>
                  <a:lnTo>
                    <a:pt x="6225274" y="535940"/>
                  </a:lnTo>
                  <a:cubicBezTo>
                    <a:pt x="6225274" y="604520"/>
                    <a:pt x="6169394" y="660400"/>
                    <a:pt x="6100814" y="660400"/>
                  </a:cubicBezTo>
                  <a:close/>
                </a:path>
              </a:pathLst>
            </a:custGeom>
            <a:solidFill>
              <a:srgbClr val="E3F6FF"/>
            </a:solidFill>
          </p:spPr>
          <p:txBody>
            <a:bodyPr/>
            <a:lstStyle/>
            <a:p>
              <a:endParaRPr lang="en-GB">
                <a:latin typeface="Aptos" panose="020B0004020202020204" pitchFamily="34" charset="0"/>
              </a:endParaRPr>
            </a:p>
          </p:txBody>
        </p:sp>
      </p:grpSp>
      <p:grpSp>
        <p:nvGrpSpPr>
          <p:cNvPr id="20" name="Group 20"/>
          <p:cNvGrpSpPr/>
          <p:nvPr/>
        </p:nvGrpSpPr>
        <p:grpSpPr>
          <a:xfrm>
            <a:off x="10082544" y="8053592"/>
            <a:ext cx="6730314" cy="713977"/>
            <a:chOff x="0" y="0"/>
            <a:chExt cx="6225274" cy="660400"/>
          </a:xfrm>
        </p:grpSpPr>
        <p:sp>
          <p:nvSpPr>
            <p:cNvPr id="21" name="Freeform 21"/>
            <p:cNvSpPr/>
            <p:nvPr/>
          </p:nvSpPr>
          <p:spPr>
            <a:xfrm>
              <a:off x="0" y="0"/>
              <a:ext cx="6225274" cy="660400"/>
            </a:xfrm>
            <a:custGeom>
              <a:avLst/>
              <a:gdLst/>
              <a:ahLst/>
              <a:cxnLst/>
              <a:rect l="l" t="t" r="r" b="b"/>
              <a:pathLst>
                <a:path w="6225274" h="660400">
                  <a:moveTo>
                    <a:pt x="6100814" y="660400"/>
                  </a:moveTo>
                  <a:lnTo>
                    <a:pt x="124460" y="660400"/>
                  </a:lnTo>
                  <a:cubicBezTo>
                    <a:pt x="55880" y="660400"/>
                    <a:pt x="0" y="604520"/>
                    <a:pt x="0" y="535940"/>
                  </a:cubicBezTo>
                  <a:lnTo>
                    <a:pt x="0" y="124460"/>
                  </a:lnTo>
                  <a:cubicBezTo>
                    <a:pt x="0" y="55880"/>
                    <a:pt x="55880" y="0"/>
                    <a:pt x="124460" y="0"/>
                  </a:cubicBezTo>
                  <a:lnTo>
                    <a:pt x="6100814" y="0"/>
                  </a:lnTo>
                  <a:cubicBezTo>
                    <a:pt x="6169394" y="0"/>
                    <a:pt x="6225274" y="55880"/>
                    <a:pt x="6225274" y="124460"/>
                  </a:cubicBezTo>
                  <a:lnTo>
                    <a:pt x="6225274" y="535940"/>
                  </a:lnTo>
                  <a:cubicBezTo>
                    <a:pt x="6225274" y="604520"/>
                    <a:pt x="6169394" y="660400"/>
                    <a:pt x="6100814" y="660400"/>
                  </a:cubicBezTo>
                  <a:close/>
                </a:path>
              </a:pathLst>
            </a:custGeom>
            <a:solidFill>
              <a:srgbClr val="E3F6FF"/>
            </a:solidFill>
          </p:spPr>
          <p:txBody>
            <a:bodyPr/>
            <a:lstStyle/>
            <a:p>
              <a:endParaRPr lang="en-GB">
                <a:latin typeface="Aptos" panose="020B0004020202020204" pitchFamily="34" charset="0"/>
              </a:endParaRPr>
            </a:p>
          </p:txBody>
        </p:sp>
      </p:grpSp>
      <p:sp>
        <p:nvSpPr>
          <p:cNvPr id="23" name="Freeform 23"/>
          <p:cNvSpPr/>
          <p:nvPr/>
        </p:nvSpPr>
        <p:spPr>
          <a:xfrm>
            <a:off x="8769654" y="8048194"/>
            <a:ext cx="654208" cy="618524"/>
          </a:xfrm>
          <a:custGeom>
            <a:avLst/>
            <a:gdLst/>
            <a:ahLst/>
            <a:cxnLst/>
            <a:rect l="l" t="t" r="r" b="b"/>
            <a:pathLst>
              <a:path w="654208" h="618524">
                <a:moveTo>
                  <a:pt x="0" y="0"/>
                </a:moveTo>
                <a:lnTo>
                  <a:pt x="654208" y="0"/>
                </a:lnTo>
                <a:lnTo>
                  <a:pt x="654208" y="618523"/>
                </a:lnTo>
                <a:lnTo>
                  <a:pt x="0" y="618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latin typeface="Aptos" panose="020B0004020202020204" pitchFamily="34" charset="0"/>
            </a:endParaRPr>
          </a:p>
        </p:txBody>
      </p:sp>
      <p:sp>
        <p:nvSpPr>
          <p:cNvPr id="24" name="Freeform 24"/>
          <p:cNvSpPr/>
          <p:nvPr/>
        </p:nvSpPr>
        <p:spPr>
          <a:xfrm>
            <a:off x="8448558" y="5061641"/>
            <a:ext cx="1296401" cy="534765"/>
          </a:xfrm>
          <a:custGeom>
            <a:avLst/>
            <a:gdLst/>
            <a:ahLst/>
            <a:cxnLst/>
            <a:rect l="l" t="t" r="r" b="b"/>
            <a:pathLst>
              <a:path w="1296401" h="534765">
                <a:moveTo>
                  <a:pt x="0" y="0"/>
                </a:moveTo>
                <a:lnTo>
                  <a:pt x="1296400" y="0"/>
                </a:lnTo>
                <a:lnTo>
                  <a:pt x="1296400" y="534766"/>
                </a:lnTo>
                <a:lnTo>
                  <a:pt x="0" y="534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latin typeface="Aptos" panose="020B0004020202020204" pitchFamily="34" charset="0"/>
            </a:endParaRPr>
          </a:p>
        </p:txBody>
      </p:sp>
      <p:sp>
        <p:nvSpPr>
          <p:cNvPr id="25" name="Freeform 25"/>
          <p:cNvSpPr/>
          <p:nvPr/>
        </p:nvSpPr>
        <p:spPr>
          <a:xfrm>
            <a:off x="8583651" y="6070405"/>
            <a:ext cx="999623" cy="554791"/>
          </a:xfrm>
          <a:custGeom>
            <a:avLst/>
            <a:gdLst/>
            <a:ahLst/>
            <a:cxnLst/>
            <a:rect l="l" t="t" r="r" b="b"/>
            <a:pathLst>
              <a:path w="999623" h="554791">
                <a:moveTo>
                  <a:pt x="0" y="0"/>
                </a:moveTo>
                <a:lnTo>
                  <a:pt x="999623" y="0"/>
                </a:lnTo>
                <a:lnTo>
                  <a:pt x="999623" y="554791"/>
                </a:lnTo>
                <a:lnTo>
                  <a:pt x="0" y="5547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latin typeface="Aptos" panose="020B0004020202020204" pitchFamily="34" charset="0"/>
            </a:endParaRPr>
          </a:p>
        </p:txBody>
      </p:sp>
      <p:sp>
        <p:nvSpPr>
          <p:cNvPr id="26" name="Freeform 26"/>
          <p:cNvSpPr/>
          <p:nvPr/>
        </p:nvSpPr>
        <p:spPr>
          <a:xfrm>
            <a:off x="8583651" y="7009589"/>
            <a:ext cx="978238" cy="750798"/>
          </a:xfrm>
          <a:custGeom>
            <a:avLst/>
            <a:gdLst/>
            <a:ahLst/>
            <a:cxnLst/>
            <a:rect l="l" t="t" r="r" b="b"/>
            <a:pathLst>
              <a:path w="978238" h="750798">
                <a:moveTo>
                  <a:pt x="0" y="0"/>
                </a:moveTo>
                <a:lnTo>
                  <a:pt x="978238" y="0"/>
                </a:lnTo>
                <a:lnTo>
                  <a:pt x="978238" y="750798"/>
                </a:lnTo>
                <a:lnTo>
                  <a:pt x="0" y="7507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latin typeface="Aptos" panose="020B0004020202020204" pitchFamily="34" charset="0"/>
            </a:endParaRPr>
          </a:p>
        </p:txBody>
      </p:sp>
      <p:sp>
        <p:nvSpPr>
          <p:cNvPr id="27" name="Freeform 27"/>
          <p:cNvSpPr/>
          <p:nvPr/>
        </p:nvSpPr>
        <p:spPr>
          <a:xfrm>
            <a:off x="1248870" y="7794241"/>
            <a:ext cx="916856" cy="920202"/>
          </a:xfrm>
          <a:custGeom>
            <a:avLst/>
            <a:gdLst/>
            <a:ahLst/>
            <a:cxnLst/>
            <a:rect l="l" t="t" r="r" b="b"/>
            <a:pathLst>
              <a:path w="916856" h="920202">
                <a:moveTo>
                  <a:pt x="0" y="0"/>
                </a:moveTo>
                <a:lnTo>
                  <a:pt x="916856" y="0"/>
                </a:lnTo>
                <a:lnTo>
                  <a:pt x="916856" y="920203"/>
                </a:lnTo>
                <a:lnTo>
                  <a:pt x="0" y="9202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latin typeface="Aptos" panose="020B0004020202020204" pitchFamily="34" charset="0"/>
            </a:endParaRPr>
          </a:p>
        </p:txBody>
      </p:sp>
      <p:sp>
        <p:nvSpPr>
          <p:cNvPr id="29" name="TextBox 29"/>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For when fast is not enough</a:t>
            </a:r>
          </a:p>
        </p:txBody>
      </p:sp>
      <p:sp>
        <p:nvSpPr>
          <p:cNvPr id="30" name="TextBox 30"/>
          <p:cNvSpPr txBox="1"/>
          <p:nvPr/>
        </p:nvSpPr>
        <p:spPr>
          <a:xfrm>
            <a:off x="10245327" y="5105971"/>
            <a:ext cx="4206235" cy="383375"/>
          </a:xfrm>
          <a:prstGeom prst="rect">
            <a:avLst/>
          </a:prstGeom>
        </p:spPr>
        <p:txBody>
          <a:bodyPr lIns="0" tIns="0" rIns="0" bIns="0" rtlCol="0" anchor="t">
            <a:spAutoFit/>
          </a:bodyPr>
          <a:lstStyle/>
          <a:p>
            <a:pPr algn="l">
              <a:lnSpc>
                <a:spcPts val="3119"/>
              </a:lnSpc>
            </a:pPr>
            <a:r>
              <a:rPr lang="en-US" sz="2399" dirty="0">
                <a:solidFill>
                  <a:srgbClr val="000000"/>
                </a:solidFill>
                <a:latin typeface="Aptos" panose="020B0004020202020204" pitchFamily="34" charset="0"/>
                <a:ea typeface="Dax Offc"/>
                <a:cs typeface="Dax Offc"/>
                <a:sym typeface="Dax Offc"/>
              </a:rPr>
              <a:t>Aircraft on Ground (AOG)</a:t>
            </a:r>
          </a:p>
        </p:txBody>
      </p:sp>
      <p:sp>
        <p:nvSpPr>
          <p:cNvPr id="31" name="TextBox 31"/>
          <p:cNvSpPr txBox="1"/>
          <p:nvPr/>
        </p:nvSpPr>
        <p:spPr>
          <a:xfrm>
            <a:off x="10245327" y="6116238"/>
            <a:ext cx="5286809" cy="383375"/>
          </a:xfrm>
          <a:prstGeom prst="rect">
            <a:avLst/>
          </a:prstGeom>
        </p:spPr>
        <p:txBody>
          <a:bodyPr lIns="0" tIns="0" rIns="0" bIns="0" rtlCol="0" anchor="t">
            <a:spAutoFit/>
          </a:bodyPr>
          <a:lstStyle/>
          <a:p>
            <a:pPr algn="l">
              <a:lnSpc>
                <a:spcPts val="3120"/>
              </a:lnSpc>
            </a:pPr>
            <a:r>
              <a:rPr lang="en-US" sz="2400" dirty="0">
                <a:solidFill>
                  <a:srgbClr val="000000"/>
                </a:solidFill>
                <a:latin typeface="Aptos" panose="020B0004020202020204" pitchFamily="34" charset="0"/>
                <a:ea typeface="Dax Offc"/>
                <a:cs typeface="Dax Offc"/>
                <a:sym typeface="Dax Offc"/>
              </a:rPr>
              <a:t>Aircraft &amp; helicopter chartering</a:t>
            </a:r>
          </a:p>
        </p:txBody>
      </p:sp>
      <p:sp>
        <p:nvSpPr>
          <p:cNvPr id="32" name="TextBox 32"/>
          <p:cNvSpPr txBox="1"/>
          <p:nvPr/>
        </p:nvSpPr>
        <p:spPr>
          <a:xfrm>
            <a:off x="10248640" y="7162103"/>
            <a:ext cx="6134045" cy="383375"/>
          </a:xfrm>
          <a:prstGeom prst="rect">
            <a:avLst/>
          </a:prstGeom>
        </p:spPr>
        <p:txBody>
          <a:bodyPr lIns="0" tIns="0" rIns="0" bIns="0" rtlCol="0" anchor="t">
            <a:spAutoFit/>
          </a:bodyPr>
          <a:lstStyle/>
          <a:p>
            <a:pPr algn="l">
              <a:lnSpc>
                <a:spcPts val="3120"/>
              </a:lnSpc>
            </a:pPr>
            <a:r>
              <a:rPr lang="en-US" sz="2400" dirty="0">
                <a:solidFill>
                  <a:srgbClr val="000000"/>
                </a:solidFill>
                <a:latin typeface="Aptos" panose="020B0004020202020204" pitchFamily="34" charset="0"/>
                <a:ea typeface="Dax Offc"/>
                <a:cs typeface="Dax Offc"/>
                <a:sym typeface="Dax Offc"/>
              </a:rPr>
              <a:t>Ships spares, automotive &amp; pharmaceutical</a:t>
            </a:r>
          </a:p>
        </p:txBody>
      </p:sp>
      <p:sp>
        <p:nvSpPr>
          <p:cNvPr id="33" name="TextBox 33"/>
          <p:cNvSpPr txBox="1"/>
          <p:nvPr/>
        </p:nvSpPr>
        <p:spPr>
          <a:xfrm>
            <a:off x="10245327" y="8193105"/>
            <a:ext cx="5782463" cy="383375"/>
          </a:xfrm>
          <a:prstGeom prst="rect">
            <a:avLst/>
          </a:prstGeom>
        </p:spPr>
        <p:txBody>
          <a:bodyPr wrap="square" lIns="0" tIns="0" rIns="0" bIns="0" rtlCol="0" anchor="t">
            <a:spAutoFit/>
          </a:bodyPr>
          <a:lstStyle/>
          <a:p>
            <a:pPr algn="l">
              <a:lnSpc>
                <a:spcPts val="3120"/>
              </a:lnSpc>
            </a:pPr>
            <a:r>
              <a:rPr lang="en-US" sz="2400" dirty="0">
                <a:solidFill>
                  <a:srgbClr val="000000"/>
                </a:solidFill>
                <a:latin typeface="Aptos" panose="020B0004020202020204" pitchFamily="34" charset="0"/>
                <a:ea typeface="Dax Offc"/>
                <a:cs typeface="Dax Offc"/>
                <a:sym typeface="Dax Offc"/>
              </a:rPr>
              <a:t>Dangerous goods</a:t>
            </a:r>
          </a:p>
        </p:txBody>
      </p:sp>
      <p:sp>
        <p:nvSpPr>
          <p:cNvPr id="34" name="TextBox 34"/>
          <p:cNvSpPr txBox="1"/>
          <p:nvPr/>
        </p:nvSpPr>
        <p:spPr>
          <a:xfrm>
            <a:off x="8448558" y="3422536"/>
            <a:ext cx="8653124" cy="938014"/>
          </a:xfrm>
          <a:prstGeom prst="rect">
            <a:avLst/>
          </a:prstGeom>
        </p:spPr>
        <p:txBody>
          <a:bodyPr lIns="0" tIns="0" rIns="0" bIns="0" rtlCol="0" anchor="t">
            <a:spAutoFit/>
          </a:bodyPr>
          <a:lstStyle/>
          <a:p>
            <a:pPr algn="l">
              <a:lnSpc>
                <a:spcPts val="3768"/>
              </a:lnSpc>
              <a:spcBef>
                <a:spcPct val="0"/>
              </a:spcBef>
            </a:pPr>
            <a:r>
              <a:rPr lang="en-US" sz="2400" dirty="0">
                <a:solidFill>
                  <a:srgbClr val="000000"/>
                </a:solidFill>
                <a:latin typeface="Aptos" panose="020B0004020202020204" pitchFamily="34" charset="0"/>
                <a:ea typeface="Dax Offc"/>
                <a:cs typeface="Dax Offc"/>
                <a:sym typeface="Dax Offc"/>
              </a:rPr>
              <a:t>Our Time Critical Services are available around-the clock, supporting in the following areas:</a:t>
            </a:r>
          </a:p>
        </p:txBody>
      </p:sp>
      <p:sp>
        <p:nvSpPr>
          <p:cNvPr id="35" name="TextBox 35"/>
          <p:cNvSpPr txBox="1"/>
          <p:nvPr/>
        </p:nvSpPr>
        <p:spPr>
          <a:xfrm>
            <a:off x="1248870" y="2497087"/>
            <a:ext cx="15362730" cy="450701"/>
          </a:xfrm>
          <a:prstGeom prst="rect">
            <a:avLst/>
          </a:prstGeom>
        </p:spPr>
        <p:txBody>
          <a:bodyPr wrap="square" lIns="0" tIns="0" rIns="0" bIns="0" rtlCol="0" anchor="t">
            <a:spAutoFit/>
          </a:bodyPr>
          <a:lstStyle/>
          <a:p>
            <a:pPr>
              <a:lnSpc>
                <a:spcPts val="3768"/>
              </a:lnSpc>
              <a:spcBef>
                <a:spcPct val="0"/>
              </a:spcBef>
            </a:pPr>
            <a:r>
              <a:rPr lang="en-US" sz="2400" dirty="0">
                <a:solidFill>
                  <a:srgbClr val="000000"/>
                </a:solidFill>
                <a:latin typeface="Aptos" panose="020B0004020202020204" pitchFamily="34" charset="0"/>
                <a:ea typeface="Dax Offc"/>
                <a:cs typeface="Dax Offc"/>
                <a:sym typeface="Dax Offc"/>
              </a:rPr>
              <a:t>Time is money and we help you save with single source deliveries of time-critical cargoes.</a:t>
            </a:r>
            <a:endParaRPr lang="en-US" sz="2400" b="1" dirty="0">
              <a:solidFill>
                <a:srgbClr val="00447C"/>
              </a:solidFill>
              <a:latin typeface="Aptos" panose="020B0004020202020204" pitchFamily="34" charset="0"/>
              <a:ea typeface="Dax Offc Bold"/>
              <a:cs typeface="Dax Offc Bold"/>
              <a:sym typeface="Dax Offc Bold"/>
            </a:endParaRPr>
          </a:p>
        </p:txBody>
      </p:sp>
      <p:sp>
        <p:nvSpPr>
          <p:cNvPr id="38" name="TextBox 32">
            <a:extLst>
              <a:ext uri="{FF2B5EF4-FFF2-40B4-BE49-F238E27FC236}">
                <a16:creationId xmlns:a16="http://schemas.microsoft.com/office/drawing/2014/main" id="{0123995A-81E1-1A6E-230B-4AA55C61B97C}"/>
              </a:ext>
            </a:extLst>
          </p:cNvPr>
          <p:cNvSpPr txBox="1"/>
          <p:nvPr/>
        </p:nvSpPr>
        <p:spPr>
          <a:xfrm>
            <a:off x="1248870" y="1059028"/>
            <a:ext cx="7895130" cy="846386"/>
          </a:xfrm>
          <a:prstGeom prst="rect">
            <a:avLst/>
          </a:prstGeom>
        </p:spPr>
        <p:txBody>
          <a:bodyPr wrap="square"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Time Critical Services</a:t>
            </a:r>
          </a:p>
        </p:txBody>
      </p:sp>
      <p:grpSp>
        <p:nvGrpSpPr>
          <p:cNvPr id="4" name="Group 3">
            <a:extLst>
              <a:ext uri="{FF2B5EF4-FFF2-40B4-BE49-F238E27FC236}">
                <a16:creationId xmlns:a16="http://schemas.microsoft.com/office/drawing/2014/main" id="{CEE2700B-2A15-FE95-EF42-13DF81A1A686}"/>
              </a:ext>
            </a:extLst>
          </p:cNvPr>
          <p:cNvGrpSpPr/>
          <p:nvPr/>
        </p:nvGrpSpPr>
        <p:grpSpPr>
          <a:xfrm>
            <a:off x="-2667000" y="720141"/>
            <a:ext cx="3771900" cy="9486283"/>
            <a:chOff x="-1719351" y="685215"/>
            <a:chExt cx="4151603" cy="10090697"/>
          </a:xfrm>
        </p:grpSpPr>
        <p:grpSp>
          <p:nvGrpSpPr>
            <p:cNvPr id="28" name="Group 5">
              <a:extLst>
                <a:ext uri="{FF2B5EF4-FFF2-40B4-BE49-F238E27FC236}">
                  <a16:creationId xmlns:a16="http://schemas.microsoft.com/office/drawing/2014/main" id="{E0B7B73A-89FE-CA33-0D92-5979B0B29CF9}"/>
                </a:ext>
              </a:extLst>
            </p:cNvPr>
            <p:cNvGrpSpPr/>
            <p:nvPr/>
          </p:nvGrpSpPr>
          <p:grpSpPr>
            <a:xfrm rot="-5400000">
              <a:off x="1638438" y="260734"/>
              <a:ext cx="369333" cy="1218295"/>
              <a:chOff x="0" y="0"/>
              <a:chExt cx="62801" cy="196494"/>
            </a:xfrm>
          </p:grpSpPr>
          <p:sp>
            <p:nvSpPr>
              <p:cNvPr id="40" name="Freeform 6">
                <a:extLst>
                  <a:ext uri="{FF2B5EF4-FFF2-40B4-BE49-F238E27FC236}">
                    <a16:creationId xmlns:a16="http://schemas.microsoft.com/office/drawing/2014/main" id="{F0D991E1-9F4E-62DF-F1F4-E66A06C64A28}"/>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41" name="TextBox 7">
                <a:extLst>
                  <a:ext uri="{FF2B5EF4-FFF2-40B4-BE49-F238E27FC236}">
                    <a16:creationId xmlns:a16="http://schemas.microsoft.com/office/drawing/2014/main" id="{8DB1DA23-27D0-89B8-67B6-055479B77BD0}"/>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36" name="Rectangle 35">
              <a:extLst>
                <a:ext uri="{FF2B5EF4-FFF2-40B4-BE49-F238E27FC236}">
                  <a16:creationId xmlns:a16="http://schemas.microsoft.com/office/drawing/2014/main" id="{5E7D22BC-D9B4-9FC4-730F-FFCB3E360D61}"/>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37" name="TextBox 36">
              <a:extLst>
                <a:ext uri="{FF2B5EF4-FFF2-40B4-BE49-F238E27FC236}">
                  <a16:creationId xmlns:a16="http://schemas.microsoft.com/office/drawing/2014/main" id="{BBAA1AC6-D83E-8AE6-6CA3-A704934639C1}"/>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9"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0"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1"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3"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4"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5"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26"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7"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39" name="TextBox 38">
              <a:extLst>
                <a:ext uri="{FF2B5EF4-FFF2-40B4-BE49-F238E27FC236}">
                  <a16:creationId xmlns:a16="http://schemas.microsoft.com/office/drawing/2014/main" id="{24A22717-936B-7331-37FD-CBBB1558423D}"/>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p:transition>
    <p:cover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4"/>
                                        </p:tgtEl>
                                        <p:attrNameLst>
                                          <p:attrName>ppt_x</p:attrName>
                                          <p:attrName>ppt_y</p:attrName>
                                        </p:attrNameLst>
                                      </p:cBhvr>
                                      <p:rCtr x="0" y="-15"/>
                                    </p:animMotion>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2"/>
                                        </p:tgtEl>
                                      </p:cBhvr>
                                    </p:cmd>
                                  </p:childTnLst>
                                </p:cTn>
                              </p:par>
                            </p:childTnLst>
                          </p:cTn>
                        </p:par>
                      </p:childTnLst>
                    </p:cTn>
                  </p:par>
                </p:childTnLst>
              </p:cTn>
              <p:nextCondLst>
                <p:cond evt="onClick" delay="0">
                  <p:tgtEl>
                    <p:spTgt spid="22"/>
                  </p:tgtEl>
                </p:cond>
              </p:nextCondLst>
            </p:seq>
            <p:video>
              <p:cMediaNode>
                <p:cTn id="16" fill="hold" display="0">
                  <p:stCondLst>
                    <p:cond delay="indefinite"/>
                  </p:stCondLst>
                </p:cTn>
                <p:tgtEl>
                  <p:spTgt spid="2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744787" y="685216"/>
            <a:ext cx="808274" cy="686969"/>
            <a:chOff x="0" y="0"/>
            <a:chExt cx="1077699" cy="915959"/>
          </a:xfrm>
        </p:grpSpPr>
        <p:sp>
          <p:nvSpPr>
            <p:cNvPr id="4" name="Freeform 4"/>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2"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5" name="Group 5"/>
          <p:cNvGrpSpPr/>
          <p:nvPr/>
        </p:nvGrpSpPr>
        <p:grpSpPr>
          <a:xfrm>
            <a:off x="0" y="9982364"/>
            <a:ext cx="18288000" cy="324360"/>
            <a:chOff x="0" y="0"/>
            <a:chExt cx="4816592" cy="85428"/>
          </a:xfrm>
        </p:grpSpPr>
        <p:sp>
          <p:nvSpPr>
            <p:cNvPr id="6" name="Freeform 6"/>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7" name="TextBox 7"/>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8" name="Group 8"/>
          <p:cNvGrpSpPr>
            <a:grpSpLocks noChangeAspect="1"/>
          </p:cNvGrpSpPr>
          <p:nvPr/>
        </p:nvGrpSpPr>
        <p:grpSpPr>
          <a:xfrm rot="-303489">
            <a:off x="15396023" y="9852660"/>
            <a:ext cx="3411317" cy="576282"/>
            <a:chOff x="0" y="0"/>
            <a:chExt cx="13716000" cy="2317077"/>
          </a:xfrm>
        </p:grpSpPr>
        <p:sp>
          <p:nvSpPr>
            <p:cNvPr id="9" name="Freeform 9"/>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0" name="Freeform 10"/>
          <p:cNvSpPr/>
          <p:nvPr/>
        </p:nvSpPr>
        <p:spPr>
          <a:xfrm>
            <a:off x="1260747" y="2430987"/>
            <a:ext cx="4753918" cy="6827313"/>
          </a:xfrm>
          <a:custGeom>
            <a:avLst/>
            <a:gdLst/>
            <a:ahLst/>
            <a:cxnLst/>
            <a:rect l="l" t="t" r="r" b="b"/>
            <a:pathLst>
              <a:path w="4753918" h="6827313">
                <a:moveTo>
                  <a:pt x="0" y="0"/>
                </a:moveTo>
                <a:lnTo>
                  <a:pt x="4753918" y="0"/>
                </a:lnTo>
                <a:lnTo>
                  <a:pt x="4753918" y="6827313"/>
                </a:lnTo>
                <a:lnTo>
                  <a:pt x="0" y="6827313"/>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1" name="Freeform 11"/>
          <p:cNvSpPr/>
          <p:nvPr/>
        </p:nvSpPr>
        <p:spPr>
          <a:xfrm>
            <a:off x="10803862" y="5271038"/>
            <a:ext cx="676299" cy="584076"/>
          </a:xfrm>
          <a:custGeom>
            <a:avLst/>
            <a:gdLst/>
            <a:ahLst/>
            <a:cxnLst/>
            <a:rect l="l" t="t" r="r" b="b"/>
            <a:pathLst>
              <a:path w="676299" h="584076">
                <a:moveTo>
                  <a:pt x="0" y="0"/>
                </a:moveTo>
                <a:lnTo>
                  <a:pt x="676299" y="0"/>
                </a:lnTo>
                <a:lnTo>
                  <a:pt x="676299" y="584077"/>
                </a:lnTo>
                <a:lnTo>
                  <a:pt x="0" y="58407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2" name="Freeform 12"/>
          <p:cNvSpPr/>
          <p:nvPr/>
        </p:nvSpPr>
        <p:spPr>
          <a:xfrm>
            <a:off x="6603225" y="8552380"/>
            <a:ext cx="784843" cy="692585"/>
          </a:xfrm>
          <a:custGeom>
            <a:avLst/>
            <a:gdLst/>
            <a:ahLst/>
            <a:cxnLst/>
            <a:rect l="l" t="t" r="r" b="b"/>
            <a:pathLst>
              <a:path w="784843" h="692585">
                <a:moveTo>
                  <a:pt x="0" y="0"/>
                </a:moveTo>
                <a:lnTo>
                  <a:pt x="784842" y="0"/>
                </a:lnTo>
                <a:lnTo>
                  <a:pt x="784842" y="692585"/>
                </a:lnTo>
                <a:lnTo>
                  <a:pt x="0" y="692585"/>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3" name="Freeform 13"/>
          <p:cNvSpPr/>
          <p:nvPr/>
        </p:nvSpPr>
        <p:spPr>
          <a:xfrm>
            <a:off x="10841430" y="7394923"/>
            <a:ext cx="601164" cy="776167"/>
          </a:xfrm>
          <a:custGeom>
            <a:avLst/>
            <a:gdLst/>
            <a:ahLst/>
            <a:cxnLst/>
            <a:rect l="l" t="t" r="r" b="b"/>
            <a:pathLst>
              <a:path w="601164" h="776167">
                <a:moveTo>
                  <a:pt x="0" y="0"/>
                </a:moveTo>
                <a:lnTo>
                  <a:pt x="601163" y="0"/>
                </a:lnTo>
                <a:lnTo>
                  <a:pt x="601163" y="776168"/>
                </a:lnTo>
                <a:lnTo>
                  <a:pt x="0" y="776168"/>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4" name="Freeform 14"/>
          <p:cNvSpPr/>
          <p:nvPr/>
        </p:nvSpPr>
        <p:spPr>
          <a:xfrm>
            <a:off x="16249032" y="5279368"/>
            <a:ext cx="657470" cy="830926"/>
          </a:xfrm>
          <a:custGeom>
            <a:avLst/>
            <a:gdLst/>
            <a:ahLst/>
            <a:cxnLst/>
            <a:rect l="l" t="t" r="r" b="b"/>
            <a:pathLst>
              <a:path w="657470" h="830926">
                <a:moveTo>
                  <a:pt x="0" y="0"/>
                </a:moveTo>
                <a:lnTo>
                  <a:pt x="657470" y="0"/>
                </a:lnTo>
                <a:lnTo>
                  <a:pt x="657470" y="830926"/>
                </a:lnTo>
                <a:lnTo>
                  <a:pt x="0" y="830926"/>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grpSp>
        <p:nvGrpSpPr>
          <p:cNvPr id="15" name="Group 15"/>
          <p:cNvGrpSpPr/>
          <p:nvPr/>
        </p:nvGrpSpPr>
        <p:grpSpPr>
          <a:xfrm>
            <a:off x="15588609" y="8349824"/>
            <a:ext cx="1907651" cy="508929"/>
            <a:chOff x="0" y="0"/>
            <a:chExt cx="480140" cy="153237"/>
          </a:xfrm>
        </p:grpSpPr>
        <p:sp>
          <p:nvSpPr>
            <p:cNvPr id="16" name="Freeform 16"/>
            <p:cNvSpPr/>
            <p:nvPr/>
          </p:nvSpPr>
          <p:spPr>
            <a:xfrm>
              <a:off x="0" y="0"/>
              <a:ext cx="480140" cy="153237"/>
            </a:xfrm>
            <a:custGeom>
              <a:avLst/>
              <a:gdLst/>
              <a:ahLst/>
              <a:cxnLst/>
              <a:rect l="l" t="t" r="r" b="b"/>
              <a:pathLst>
                <a:path w="480140" h="153237">
                  <a:moveTo>
                    <a:pt x="0" y="0"/>
                  </a:moveTo>
                  <a:lnTo>
                    <a:pt x="480140" y="0"/>
                  </a:lnTo>
                  <a:lnTo>
                    <a:pt x="480140" y="153237"/>
                  </a:lnTo>
                  <a:lnTo>
                    <a:pt x="0" y="153237"/>
                  </a:lnTo>
                  <a:close/>
                </a:path>
              </a:pathLst>
            </a:custGeom>
            <a:solidFill>
              <a:srgbClr val="00447C"/>
            </a:solidFill>
          </p:spPr>
          <p:txBody>
            <a:bodyPr/>
            <a:lstStyle/>
            <a:p>
              <a:endParaRPr lang="en-GB">
                <a:latin typeface="Aptos" panose="020B0004020202020204" pitchFamily="34" charset="0"/>
              </a:endParaRPr>
            </a:p>
          </p:txBody>
        </p:sp>
        <p:sp>
          <p:nvSpPr>
            <p:cNvPr id="17" name="TextBox 17"/>
            <p:cNvSpPr txBox="1"/>
            <p:nvPr/>
          </p:nvSpPr>
          <p:spPr>
            <a:xfrm>
              <a:off x="0" y="-66675"/>
              <a:ext cx="480140" cy="219912"/>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sp>
        <p:nvSpPr>
          <p:cNvPr id="18" name="Freeform 18"/>
          <p:cNvSpPr/>
          <p:nvPr/>
        </p:nvSpPr>
        <p:spPr>
          <a:xfrm>
            <a:off x="10810252" y="8475778"/>
            <a:ext cx="674756" cy="769187"/>
          </a:xfrm>
          <a:custGeom>
            <a:avLst/>
            <a:gdLst/>
            <a:ahLst/>
            <a:cxnLst/>
            <a:rect l="l" t="t" r="r" b="b"/>
            <a:pathLst>
              <a:path w="674756" h="769187">
                <a:moveTo>
                  <a:pt x="0" y="0"/>
                </a:moveTo>
                <a:lnTo>
                  <a:pt x="674756" y="0"/>
                </a:lnTo>
                <a:lnTo>
                  <a:pt x="674756" y="769187"/>
                </a:lnTo>
                <a:lnTo>
                  <a:pt x="0" y="769187"/>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9" name="Freeform 19"/>
          <p:cNvSpPr/>
          <p:nvPr/>
        </p:nvSpPr>
        <p:spPr>
          <a:xfrm>
            <a:off x="6713688" y="5240717"/>
            <a:ext cx="559149" cy="684540"/>
          </a:xfrm>
          <a:custGeom>
            <a:avLst/>
            <a:gdLst/>
            <a:ahLst/>
            <a:cxnLst/>
            <a:rect l="l" t="t" r="r" b="b"/>
            <a:pathLst>
              <a:path w="559149" h="684540">
                <a:moveTo>
                  <a:pt x="0" y="0"/>
                </a:moveTo>
                <a:lnTo>
                  <a:pt x="559149" y="0"/>
                </a:lnTo>
                <a:lnTo>
                  <a:pt x="559149" y="684540"/>
                </a:lnTo>
                <a:lnTo>
                  <a:pt x="0" y="684540"/>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20" name="TextBox 20"/>
          <p:cNvSpPr txBox="1"/>
          <p:nvPr/>
        </p:nvSpPr>
        <p:spPr>
          <a:xfrm>
            <a:off x="7551418" y="5154992"/>
            <a:ext cx="2803025"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Survey &amp;</a:t>
            </a:r>
            <a:r>
              <a:rPr lang="en-US" sz="2400" u="none">
                <a:solidFill>
                  <a:srgbClr val="000000"/>
                </a:solidFill>
                <a:latin typeface="Aptos" panose="020B0004020202020204" pitchFamily="34" charset="0"/>
                <a:ea typeface="Dax Offc"/>
                <a:cs typeface="Dax Offc"/>
                <a:sym typeface="Dax Offc"/>
              </a:rPr>
              <a:t> feasibility studies</a:t>
            </a:r>
          </a:p>
        </p:txBody>
      </p:sp>
      <p:sp>
        <p:nvSpPr>
          <p:cNvPr id="21" name="Freeform 21"/>
          <p:cNvSpPr/>
          <p:nvPr/>
        </p:nvSpPr>
        <p:spPr>
          <a:xfrm>
            <a:off x="10803862" y="6234765"/>
            <a:ext cx="706270" cy="735416"/>
          </a:xfrm>
          <a:custGeom>
            <a:avLst/>
            <a:gdLst/>
            <a:ahLst/>
            <a:cxnLst/>
            <a:rect l="l" t="t" r="r" b="b"/>
            <a:pathLst>
              <a:path w="706270" h="735416">
                <a:moveTo>
                  <a:pt x="0" y="0"/>
                </a:moveTo>
                <a:lnTo>
                  <a:pt x="706269" y="0"/>
                </a:lnTo>
                <a:lnTo>
                  <a:pt x="706269" y="735416"/>
                </a:lnTo>
                <a:lnTo>
                  <a:pt x="0" y="735416"/>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22" name="TextBox 22"/>
          <p:cNvSpPr txBox="1"/>
          <p:nvPr/>
        </p:nvSpPr>
        <p:spPr>
          <a:xfrm>
            <a:off x="11767809" y="6168950"/>
            <a:ext cx="3572347"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Stevedoring, load masters &amp; terminal services</a:t>
            </a:r>
          </a:p>
        </p:txBody>
      </p:sp>
      <p:sp>
        <p:nvSpPr>
          <p:cNvPr id="23" name="TextBox 23"/>
          <p:cNvSpPr txBox="1"/>
          <p:nvPr/>
        </p:nvSpPr>
        <p:spPr>
          <a:xfrm>
            <a:off x="11767809" y="5154992"/>
            <a:ext cx="3484817"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Load</a:t>
            </a:r>
            <a:r>
              <a:rPr lang="en-US" sz="2400" u="none">
                <a:solidFill>
                  <a:srgbClr val="000000"/>
                </a:solidFill>
                <a:latin typeface="Aptos" panose="020B0004020202020204" pitchFamily="34" charset="0"/>
                <a:ea typeface="Dax Offc"/>
                <a:cs typeface="Dax Offc"/>
                <a:sym typeface="Dax Offc"/>
              </a:rPr>
              <a:t> optimisation &amp; CO2 emission reporting</a:t>
            </a:r>
          </a:p>
        </p:txBody>
      </p:sp>
      <p:sp>
        <p:nvSpPr>
          <p:cNvPr id="25" name="TextBox 25"/>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For any complex transport - think GAC </a:t>
            </a:r>
          </a:p>
        </p:txBody>
      </p:sp>
      <p:sp>
        <p:nvSpPr>
          <p:cNvPr id="26" name="TextBox 26"/>
          <p:cNvSpPr txBox="1"/>
          <p:nvPr/>
        </p:nvSpPr>
        <p:spPr>
          <a:xfrm>
            <a:off x="6738565" y="2373837"/>
            <a:ext cx="10520735" cy="2457450"/>
          </a:xfrm>
          <a:prstGeom prst="rect">
            <a:avLst/>
          </a:prstGeom>
        </p:spPr>
        <p:txBody>
          <a:bodyPr lIns="0" tIns="0" rIns="0" bIns="0" rtlCol="0" anchor="t">
            <a:spAutoFit/>
          </a:bodyPr>
          <a:lstStyle/>
          <a:p>
            <a:pPr algn="l">
              <a:lnSpc>
                <a:spcPts val="2879"/>
              </a:lnSpc>
            </a:pPr>
            <a:r>
              <a:rPr lang="en-US" sz="2400">
                <a:solidFill>
                  <a:srgbClr val="000000"/>
                </a:solidFill>
                <a:latin typeface="Aptos" panose="020B0004020202020204" pitchFamily="34" charset="0"/>
                <a:ea typeface="Dax Offc"/>
                <a:cs typeface="Dax Offc"/>
                <a:sym typeface="Dax Offc"/>
              </a:rPr>
              <a:t>We have extensive experience managing diverse </a:t>
            </a:r>
            <a:r>
              <a:rPr lang="en-US" sz="2400" b="1">
                <a:solidFill>
                  <a:srgbClr val="00447C"/>
                </a:solidFill>
                <a:latin typeface="Aptos" panose="020B0004020202020204" pitchFamily="34" charset="0"/>
                <a:ea typeface="Dax Offc Bold"/>
                <a:cs typeface="Dax Offc Bold"/>
                <a:sym typeface="Dax Offc Bold"/>
              </a:rPr>
              <a:t>project cargo</a:t>
            </a:r>
            <a:r>
              <a:rPr lang="en-US" sz="2400">
                <a:solidFill>
                  <a:srgbClr val="000000"/>
                </a:solidFill>
                <a:latin typeface="Aptos" panose="020B0004020202020204" pitchFamily="34" charset="0"/>
                <a:ea typeface="Dax Offc"/>
                <a:cs typeface="Dax Offc"/>
                <a:sym typeface="Dax Offc"/>
              </a:rPr>
              <a:t>, providing comprehensive global end-to-end solutions for the </a:t>
            </a:r>
            <a:r>
              <a:rPr lang="en-US" sz="2400" b="1">
                <a:solidFill>
                  <a:srgbClr val="00447C"/>
                </a:solidFill>
                <a:latin typeface="Aptos" panose="020B0004020202020204" pitchFamily="34" charset="0"/>
                <a:ea typeface="Dax Offc Bold"/>
                <a:cs typeface="Dax Offc Bold"/>
                <a:sym typeface="Dax Offc Bold"/>
              </a:rPr>
              <a:t>energy</a:t>
            </a:r>
            <a:r>
              <a:rPr lang="en-US" sz="2400">
                <a:solidFill>
                  <a:srgbClr val="000000"/>
                </a:solidFill>
                <a:latin typeface="Aptos" panose="020B0004020202020204" pitchFamily="34" charset="0"/>
                <a:ea typeface="Dax Offc"/>
                <a:cs typeface="Dax Offc"/>
                <a:sym typeface="Dax Offc"/>
              </a:rPr>
              <a:t> and </a:t>
            </a:r>
            <a:r>
              <a:rPr lang="en-US" sz="2400" b="1">
                <a:solidFill>
                  <a:srgbClr val="00447C"/>
                </a:solidFill>
                <a:latin typeface="Aptos" panose="020B0004020202020204" pitchFamily="34" charset="0"/>
                <a:ea typeface="Dax Offc Bold"/>
                <a:cs typeface="Dax Offc Bold"/>
                <a:sym typeface="Dax Offc Bold"/>
              </a:rPr>
              <a:t>niche logistics sectors</a:t>
            </a:r>
            <a:r>
              <a:rPr lang="en-US" sz="2400">
                <a:solidFill>
                  <a:srgbClr val="000000"/>
                </a:solidFill>
                <a:latin typeface="Aptos" panose="020B0004020202020204" pitchFamily="34" charset="0"/>
                <a:ea typeface="Dax Offc"/>
                <a:cs typeface="Dax Offc"/>
                <a:sym typeface="Dax Offc"/>
              </a:rPr>
              <a:t>. </a:t>
            </a:r>
          </a:p>
          <a:p>
            <a:pPr algn="l">
              <a:lnSpc>
                <a:spcPts val="1800"/>
              </a:lnSpc>
            </a:pPr>
            <a:endParaRPr lang="en-US" sz="2400">
              <a:solidFill>
                <a:srgbClr val="000000"/>
              </a:solidFill>
              <a:latin typeface="Aptos" panose="020B0004020202020204" pitchFamily="34" charset="0"/>
              <a:ea typeface="Dax Offc"/>
              <a:cs typeface="Dax Offc"/>
              <a:sym typeface="Dax Offc"/>
            </a:endParaRPr>
          </a:p>
          <a:p>
            <a:pPr algn="l">
              <a:lnSpc>
                <a:spcPts val="2879"/>
              </a:lnSpc>
            </a:pPr>
            <a:r>
              <a:rPr lang="en-US" sz="2400">
                <a:solidFill>
                  <a:srgbClr val="000000"/>
                </a:solidFill>
                <a:latin typeface="Aptos" panose="020B0004020202020204" pitchFamily="34" charset="0"/>
                <a:ea typeface="Dax Offc"/>
                <a:cs typeface="Dax Offc"/>
                <a:sym typeface="Dax Offc"/>
              </a:rPr>
              <a:t>We can handle project moves of </a:t>
            </a:r>
            <a:r>
              <a:rPr lang="en-US" sz="2400" b="1">
                <a:solidFill>
                  <a:srgbClr val="00447C"/>
                </a:solidFill>
                <a:latin typeface="Aptos" panose="020B0004020202020204" pitchFamily="34" charset="0"/>
                <a:ea typeface="Dax Offc Bold"/>
                <a:cs typeface="Dax Offc Bold"/>
                <a:sym typeface="Dax Offc Bold"/>
              </a:rPr>
              <a:t>any scale</a:t>
            </a:r>
            <a:r>
              <a:rPr lang="en-US" sz="2400">
                <a:solidFill>
                  <a:srgbClr val="000000"/>
                </a:solidFill>
                <a:latin typeface="Aptos" panose="020B0004020202020204" pitchFamily="34" charset="0"/>
                <a:ea typeface="Dax Offc"/>
                <a:cs typeface="Dax Offc"/>
                <a:sym typeface="Dax Offc"/>
              </a:rPr>
              <a:t> and </a:t>
            </a:r>
            <a:r>
              <a:rPr lang="en-US" sz="2400" b="1">
                <a:solidFill>
                  <a:srgbClr val="00447C"/>
                </a:solidFill>
                <a:latin typeface="Aptos" panose="020B0004020202020204" pitchFamily="34" charset="0"/>
                <a:ea typeface="Dax Offc Bold"/>
                <a:cs typeface="Dax Offc Bold"/>
                <a:sym typeface="Dax Offc Bold"/>
              </a:rPr>
              <a:t>complexity</a:t>
            </a:r>
            <a:r>
              <a:rPr lang="en-US" sz="2400">
                <a:solidFill>
                  <a:srgbClr val="000000"/>
                </a:solidFill>
                <a:latin typeface="Aptos" panose="020B0004020202020204" pitchFamily="34" charset="0"/>
                <a:ea typeface="Dax Offc"/>
                <a:cs typeface="Dax Offc"/>
                <a:sym typeface="Dax Offc"/>
              </a:rPr>
              <a:t>. Working to tight deadlines and with complex size restrictions, we deliver on time, on budget to your preferred location.</a:t>
            </a:r>
          </a:p>
        </p:txBody>
      </p:sp>
      <p:sp>
        <p:nvSpPr>
          <p:cNvPr id="27" name="Freeform 27"/>
          <p:cNvSpPr/>
          <p:nvPr/>
        </p:nvSpPr>
        <p:spPr>
          <a:xfrm>
            <a:off x="6674540" y="6289060"/>
            <a:ext cx="706270" cy="776659"/>
          </a:xfrm>
          <a:custGeom>
            <a:avLst/>
            <a:gdLst/>
            <a:ahLst/>
            <a:cxnLst/>
            <a:rect l="l" t="t" r="r" b="b"/>
            <a:pathLst>
              <a:path w="706270" h="776659">
                <a:moveTo>
                  <a:pt x="0" y="0"/>
                </a:moveTo>
                <a:lnTo>
                  <a:pt x="706269" y="0"/>
                </a:lnTo>
                <a:lnTo>
                  <a:pt x="706269" y="776660"/>
                </a:lnTo>
                <a:lnTo>
                  <a:pt x="0" y="776660"/>
                </a:lnTo>
                <a:lnTo>
                  <a:pt x="0" y="0"/>
                </a:lnTo>
                <a:close/>
              </a:path>
            </a:pathLst>
          </a:custGeom>
          <a:blipFill>
            <a:blip r:embed="rId11"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28" name="TextBox 28"/>
          <p:cNvSpPr txBox="1"/>
          <p:nvPr/>
        </p:nvSpPr>
        <p:spPr>
          <a:xfrm>
            <a:off x="7551418" y="6248387"/>
            <a:ext cx="3337344"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Heavy lift &amp; special equipment transport</a:t>
            </a:r>
          </a:p>
        </p:txBody>
      </p:sp>
      <p:sp>
        <p:nvSpPr>
          <p:cNvPr id="29" name="Freeform 29"/>
          <p:cNvSpPr/>
          <p:nvPr/>
        </p:nvSpPr>
        <p:spPr>
          <a:xfrm>
            <a:off x="6603225" y="7440431"/>
            <a:ext cx="637445" cy="724655"/>
          </a:xfrm>
          <a:custGeom>
            <a:avLst/>
            <a:gdLst/>
            <a:ahLst/>
            <a:cxnLst/>
            <a:rect l="l" t="t" r="r" b="b"/>
            <a:pathLst>
              <a:path w="637445" h="724655">
                <a:moveTo>
                  <a:pt x="0" y="0"/>
                </a:moveTo>
                <a:lnTo>
                  <a:pt x="637445" y="0"/>
                </a:lnTo>
                <a:lnTo>
                  <a:pt x="637445" y="724655"/>
                </a:lnTo>
                <a:lnTo>
                  <a:pt x="0" y="724655"/>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30" name="TextBox 30"/>
          <p:cNvSpPr txBox="1"/>
          <p:nvPr/>
        </p:nvSpPr>
        <p:spPr>
          <a:xfrm>
            <a:off x="7551418" y="7354706"/>
            <a:ext cx="3452657"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Full / part vessel / air charter</a:t>
            </a:r>
          </a:p>
        </p:txBody>
      </p:sp>
      <p:sp>
        <p:nvSpPr>
          <p:cNvPr id="31" name="TextBox 31"/>
          <p:cNvSpPr txBox="1"/>
          <p:nvPr/>
        </p:nvSpPr>
        <p:spPr>
          <a:xfrm>
            <a:off x="7534177" y="8422005"/>
            <a:ext cx="3126810"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Towage &amp; ba</a:t>
            </a:r>
            <a:r>
              <a:rPr lang="en-US" sz="2400" u="none">
                <a:solidFill>
                  <a:srgbClr val="000000"/>
                </a:solidFill>
                <a:latin typeface="Aptos" panose="020B0004020202020204" pitchFamily="34" charset="0"/>
                <a:ea typeface="Dax Offc"/>
                <a:cs typeface="Dax Offc"/>
                <a:sym typeface="Dax Offc"/>
              </a:rPr>
              <a:t>rge operations</a:t>
            </a:r>
          </a:p>
        </p:txBody>
      </p:sp>
      <p:sp>
        <p:nvSpPr>
          <p:cNvPr id="32" name="TextBox 32"/>
          <p:cNvSpPr txBox="1"/>
          <p:nvPr/>
        </p:nvSpPr>
        <p:spPr>
          <a:xfrm>
            <a:off x="11767809" y="7341945"/>
            <a:ext cx="3489536" cy="780919"/>
          </a:xfrm>
          <a:prstGeom prst="rect">
            <a:avLst/>
          </a:prstGeom>
        </p:spPr>
        <p:txBody>
          <a:bodyPr lIns="0" tIns="0" rIns="0" bIns="0" rtlCol="0" anchor="t">
            <a:spAutoFit/>
          </a:bodyPr>
          <a:lstStyle/>
          <a:p>
            <a:pPr marL="0" lvl="0" indent="0" algn="l">
              <a:lnSpc>
                <a:spcPts val="3120"/>
              </a:lnSpc>
              <a:spcBef>
                <a:spcPct val="0"/>
              </a:spcBef>
            </a:pPr>
            <a:r>
              <a:rPr lang="en-US" sz="2400">
                <a:solidFill>
                  <a:srgbClr val="000000"/>
                </a:solidFill>
                <a:latin typeface="Aptos" panose="020B0004020202020204" pitchFamily="34" charset="0"/>
                <a:ea typeface="Dax Offc"/>
                <a:cs typeface="Dax Offc"/>
                <a:sym typeface="Dax Offc"/>
              </a:rPr>
              <a:t>Forward planning &amp; cargo method statements</a:t>
            </a:r>
          </a:p>
        </p:txBody>
      </p:sp>
      <p:grpSp>
        <p:nvGrpSpPr>
          <p:cNvPr id="33" name="Group 33"/>
          <p:cNvGrpSpPr/>
          <p:nvPr/>
        </p:nvGrpSpPr>
        <p:grpSpPr>
          <a:xfrm>
            <a:off x="15597833" y="6041733"/>
            <a:ext cx="1907652" cy="2281252"/>
            <a:chOff x="-88229" y="-337542"/>
            <a:chExt cx="2543536" cy="3041671"/>
          </a:xfrm>
        </p:grpSpPr>
        <p:grpSp>
          <p:nvGrpSpPr>
            <p:cNvPr id="34" name="Group 34"/>
            <p:cNvGrpSpPr/>
            <p:nvPr/>
          </p:nvGrpSpPr>
          <p:grpSpPr>
            <a:xfrm>
              <a:off x="-88229" y="-337542"/>
              <a:ext cx="2543536" cy="3041671"/>
              <a:chOff x="-17428" y="-66675"/>
              <a:chExt cx="502427" cy="600824"/>
            </a:xfrm>
          </p:grpSpPr>
          <p:sp>
            <p:nvSpPr>
              <p:cNvPr id="35" name="Freeform 35"/>
              <p:cNvSpPr/>
              <p:nvPr/>
            </p:nvSpPr>
            <p:spPr>
              <a:xfrm>
                <a:off x="-17428" y="0"/>
                <a:ext cx="502427" cy="534149"/>
              </a:xfrm>
              <a:custGeom>
                <a:avLst/>
                <a:gdLst/>
                <a:ahLst/>
                <a:cxnLst/>
                <a:rect l="l" t="t" r="r" b="b"/>
                <a:pathLst>
                  <a:path w="484999" h="534149">
                    <a:moveTo>
                      <a:pt x="0" y="0"/>
                    </a:moveTo>
                    <a:lnTo>
                      <a:pt x="484999" y="0"/>
                    </a:lnTo>
                    <a:lnTo>
                      <a:pt x="484999" y="534149"/>
                    </a:lnTo>
                    <a:lnTo>
                      <a:pt x="0" y="534149"/>
                    </a:lnTo>
                    <a:close/>
                  </a:path>
                </a:pathLst>
              </a:custGeom>
              <a:solidFill>
                <a:srgbClr val="E3F6FF"/>
              </a:solidFill>
            </p:spPr>
            <p:txBody>
              <a:bodyPr/>
              <a:lstStyle/>
              <a:p>
                <a:endParaRPr lang="en-GB">
                  <a:latin typeface="Aptos" panose="020B0004020202020204" pitchFamily="34" charset="0"/>
                </a:endParaRPr>
              </a:p>
            </p:txBody>
          </p:sp>
          <p:sp>
            <p:nvSpPr>
              <p:cNvPr id="36" name="TextBox 36"/>
              <p:cNvSpPr txBox="1"/>
              <p:nvPr/>
            </p:nvSpPr>
            <p:spPr>
              <a:xfrm>
                <a:off x="0" y="-66675"/>
                <a:ext cx="484999" cy="600824"/>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sp>
          <p:nvSpPr>
            <p:cNvPr id="37" name="TextBox 37"/>
            <p:cNvSpPr txBox="1"/>
            <p:nvPr/>
          </p:nvSpPr>
          <p:spPr>
            <a:xfrm>
              <a:off x="0" y="132726"/>
              <a:ext cx="2360047" cy="2470149"/>
            </a:xfrm>
            <a:prstGeom prst="rect">
              <a:avLst/>
            </a:prstGeom>
          </p:spPr>
          <p:txBody>
            <a:bodyPr wrap="square" lIns="0" tIns="0" rIns="0" bIns="0" rtlCol="0" anchor="t">
              <a:spAutoFit/>
            </a:bodyPr>
            <a:lstStyle/>
            <a:p>
              <a:pPr algn="ctr">
                <a:lnSpc>
                  <a:spcPts val="2879"/>
                </a:lnSpc>
              </a:pPr>
              <a:r>
                <a:rPr lang="en-US" sz="2400" dirty="0">
                  <a:solidFill>
                    <a:srgbClr val="072871"/>
                  </a:solidFill>
                  <a:latin typeface="Aptos" panose="020B0004020202020204" pitchFamily="34" charset="0"/>
                  <a:ea typeface="Dax Offc"/>
                  <a:cs typeface="Dax Offc"/>
                  <a:sym typeface="Dax Offc"/>
                </a:rPr>
                <a:t>Load </a:t>
              </a:r>
              <a:r>
                <a:rPr lang="en-US" sz="2400" dirty="0" err="1">
                  <a:solidFill>
                    <a:srgbClr val="072871"/>
                  </a:solidFill>
                  <a:latin typeface="Aptos" panose="020B0004020202020204" pitchFamily="34" charset="0"/>
                  <a:ea typeface="Dax Offc"/>
                  <a:cs typeface="Dax Offc"/>
                  <a:sym typeface="Dax Offc"/>
                </a:rPr>
                <a:t>optimisation</a:t>
              </a:r>
              <a:r>
                <a:rPr lang="en-US" sz="2400" dirty="0">
                  <a:solidFill>
                    <a:srgbClr val="072871"/>
                  </a:solidFill>
                  <a:latin typeface="Aptos" panose="020B0004020202020204" pitchFamily="34" charset="0"/>
                  <a:ea typeface="Dax Offc"/>
                  <a:cs typeface="Dax Offc"/>
                  <a:sym typeface="Dax Offc"/>
                </a:rPr>
                <a:t> &amp; freight CO2 emission reporting</a:t>
              </a:r>
            </a:p>
          </p:txBody>
        </p:sp>
      </p:grpSp>
      <p:sp>
        <p:nvSpPr>
          <p:cNvPr id="38" name="TextBox 38"/>
          <p:cNvSpPr txBox="1"/>
          <p:nvPr/>
        </p:nvSpPr>
        <p:spPr>
          <a:xfrm>
            <a:off x="15932589" y="8314498"/>
            <a:ext cx="1286876" cy="450701"/>
          </a:xfrm>
          <a:prstGeom prst="rect">
            <a:avLst/>
          </a:prstGeom>
        </p:spPr>
        <p:txBody>
          <a:bodyPr lIns="0" tIns="0" rIns="0" bIns="0" rtlCol="0" anchor="t">
            <a:spAutoFit/>
          </a:bodyPr>
          <a:lstStyle/>
          <a:p>
            <a:pPr algn="ctr">
              <a:lnSpc>
                <a:spcPts val="3768"/>
              </a:lnSpc>
              <a:spcBef>
                <a:spcPct val="0"/>
              </a:spcBef>
            </a:pPr>
            <a:r>
              <a:rPr lang="en-US" sz="2400" u="sng" dirty="0">
                <a:solidFill>
                  <a:schemeClr val="bg1"/>
                </a:solidFill>
                <a:latin typeface="Aptos" panose="020B0004020202020204" pitchFamily="34" charset="0"/>
                <a:ea typeface="Dax Offc"/>
                <a:cs typeface="Dax Offc"/>
                <a:sym typeface="Dax Offc"/>
                <a:hlinkClick r:id="rId13" tooltip="mailto:uk@gac.com">
                  <a:extLst>
                    <a:ext uri="{A12FA001-AC4F-418D-AE19-62706E023703}">
                      <ahyp:hlinkClr xmlns:ahyp="http://schemas.microsoft.com/office/drawing/2018/hyperlinkcolor" val="tx"/>
                    </a:ext>
                  </a:extLst>
                </a:hlinkClick>
              </a:rPr>
              <a:t>EMAIL US</a:t>
            </a:r>
          </a:p>
        </p:txBody>
      </p:sp>
      <p:sp>
        <p:nvSpPr>
          <p:cNvPr id="39" name="TextBox 39"/>
          <p:cNvSpPr txBox="1"/>
          <p:nvPr/>
        </p:nvSpPr>
        <p:spPr>
          <a:xfrm>
            <a:off x="11738731" y="8463915"/>
            <a:ext cx="3155887" cy="736035"/>
          </a:xfrm>
          <a:prstGeom prst="rect">
            <a:avLst/>
          </a:prstGeom>
        </p:spPr>
        <p:txBody>
          <a:bodyPr lIns="0" tIns="0" rIns="0" bIns="0" rtlCol="0" anchor="t">
            <a:spAutoFit/>
          </a:bodyPr>
          <a:lstStyle/>
          <a:p>
            <a:pPr algn="l">
              <a:lnSpc>
                <a:spcPts val="2879"/>
              </a:lnSpc>
              <a:spcBef>
                <a:spcPct val="0"/>
              </a:spcBef>
            </a:pPr>
            <a:r>
              <a:rPr lang="en-US" sz="2399">
                <a:solidFill>
                  <a:srgbClr val="000000"/>
                </a:solidFill>
                <a:latin typeface="Aptos" panose="020B0004020202020204" pitchFamily="34" charset="0"/>
                <a:ea typeface="Dax Offc"/>
                <a:cs typeface="Dax Offc"/>
                <a:sym typeface="Dax Offc"/>
              </a:rPr>
              <a:t>Operations supervision &amp; technical consulting</a:t>
            </a:r>
          </a:p>
        </p:txBody>
      </p:sp>
      <p:sp>
        <p:nvSpPr>
          <p:cNvPr id="41" name="TextBox 32">
            <a:extLst>
              <a:ext uri="{FF2B5EF4-FFF2-40B4-BE49-F238E27FC236}">
                <a16:creationId xmlns:a16="http://schemas.microsoft.com/office/drawing/2014/main" id="{C688C091-9AAE-D3EE-C682-C252AC0F1776}"/>
              </a:ext>
            </a:extLst>
          </p:cNvPr>
          <p:cNvSpPr txBox="1"/>
          <p:nvPr/>
        </p:nvSpPr>
        <p:spPr>
          <a:xfrm>
            <a:off x="1248870" y="1059028"/>
            <a:ext cx="6751238" cy="846386"/>
          </a:xfrm>
          <a:prstGeom prst="rect">
            <a:avLst/>
          </a:prstGeom>
        </p:spPr>
        <p:txBody>
          <a:bodyPr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Project Logistics</a:t>
            </a:r>
          </a:p>
        </p:txBody>
      </p:sp>
      <p:grpSp>
        <p:nvGrpSpPr>
          <p:cNvPr id="2" name="Group 1">
            <a:extLst>
              <a:ext uri="{FF2B5EF4-FFF2-40B4-BE49-F238E27FC236}">
                <a16:creationId xmlns:a16="http://schemas.microsoft.com/office/drawing/2014/main" id="{FAC37C38-5362-C4BE-947B-ABB2D11A99F5}"/>
              </a:ext>
            </a:extLst>
          </p:cNvPr>
          <p:cNvGrpSpPr/>
          <p:nvPr/>
        </p:nvGrpSpPr>
        <p:grpSpPr>
          <a:xfrm>
            <a:off x="-2667000" y="720141"/>
            <a:ext cx="3771900" cy="9486283"/>
            <a:chOff x="-1719351" y="685215"/>
            <a:chExt cx="4151603" cy="10090697"/>
          </a:xfrm>
        </p:grpSpPr>
        <p:grpSp>
          <p:nvGrpSpPr>
            <p:cNvPr id="24" name="Group 5">
              <a:extLst>
                <a:ext uri="{FF2B5EF4-FFF2-40B4-BE49-F238E27FC236}">
                  <a16:creationId xmlns:a16="http://schemas.microsoft.com/office/drawing/2014/main" id="{0049CD15-8D41-2269-4F56-BA96D8D4FE55}"/>
                </a:ext>
              </a:extLst>
            </p:cNvPr>
            <p:cNvGrpSpPr/>
            <p:nvPr/>
          </p:nvGrpSpPr>
          <p:grpSpPr>
            <a:xfrm rot="-5400000">
              <a:off x="1638438" y="260734"/>
              <a:ext cx="369333" cy="1218295"/>
              <a:chOff x="0" y="0"/>
              <a:chExt cx="62801" cy="196494"/>
            </a:xfrm>
          </p:grpSpPr>
          <p:sp>
            <p:nvSpPr>
              <p:cNvPr id="44" name="Freeform 6">
                <a:extLst>
                  <a:ext uri="{FF2B5EF4-FFF2-40B4-BE49-F238E27FC236}">
                    <a16:creationId xmlns:a16="http://schemas.microsoft.com/office/drawing/2014/main" id="{FBD7C586-4B42-B0F4-AEE3-29B1F061D15F}"/>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45" name="TextBox 7">
                <a:extLst>
                  <a:ext uri="{FF2B5EF4-FFF2-40B4-BE49-F238E27FC236}">
                    <a16:creationId xmlns:a16="http://schemas.microsoft.com/office/drawing/2014/main" id="{A6ED737C-40AD-C345-49DB-2F72FAB0652E}"/>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40" name="Rectangle 39">
              <a:extLst>
                <a:ext uri="{FF2B5EF4-FFF2-40B4-BE49-F238E27FC236}">
                  <a16:creationId xmlns:a16="http://schemas.microsoft.com/office/drawing/2014/main" id="{AA289F50-3229-CF5A-B1D7-9C8BF9A13B05}"/>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42" name="TextBox 41">
              <a:extLst>
                <a:ext uri="{FF2B5EF4-FFF2-40B4-BE49-F238E27FC236}">
                  <a16:creationId xmlns:a16="http://schemas.microsoft.com/office/drawing/2014/main" id="{98E60726-5A2C-7240-85AA-D60A83D2F5F0}"/>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9"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0"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1"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2"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3"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24"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5"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43" name="TextBox 42">
              <a:extLst>
                <a:ext uri="{FF2B5EF4-FFF2-40B4-BE49-F238E27FC236}">
                  <a16:creationId xmlns:a16="http://schemas.microsoft.com/office/drawing/2014/main" id="{12202896-21E3-C737-BA27-2BBA02ED343E}"/>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2"/>
                                        </p:tgtEl>
                                        <p:attrNameLst>
                                          <p:attrName>ppt_x</p:attrName>
                                          <p:attrName>ppt_y</p:attrName>
                                        </p:attrNameLst>
                                      </p:cBhvr>
                                      <p:rCtr x="0" y="-15"/>
                                    </p:animMotion>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8C3E3-C32E-7ECA-410B-CE44C3359C18}"/>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0918811E-3C4B-E087-0C0D-BE96F28483FA}"/>
              </a:ext>
            </a:extLst>
          </p:cNvPr>
          <p:cNvGrpSpPr/>
          <p:nvPr/>
        </p:nvGrpSpPr>
        <p:grpSpPr>
          <a:xfrm>
            <a:off x="1005715" y="8542857"/>
            <a:ext cx="12104325" cy="823834"/>
            <a:chOff x="1005715" y="8542857"/>
            <a:chExt cx="12104325" cy="823834"/>
          </a:xfrm>
        </p:grpSpPr>
        <p:sp>
          <p:nvSpPr>
            <p:cNvPr id="35" name="Freeform 15">
              <a:extLst>
                <a:ext uri="{FF2B5EF4-FFF2-40B4-BE49-F238E27FC236}">
                  <a16:creationId xmlns:a16="http://schemas.microsoft.com/office/drawing/2014/main" id="{662A1D3B-C54D-64CD-8ED9-51B5E09007E7}"/>
                </a:ext>
              </a:extLst>
            </p:cNvPr>
            <p:cNvSpPr/>
            <p:nvPr/>
          </p:nvSpPr>
          <p:spPr>
            <a:xfrm>
              <a:off x="2165351" y="8575939"/>
              <a:ext cx="9778106" cy="790752"/>
            </a:xfrm>
            <a:custGeom>
              <a:avLst/>
              <a:gdLst/>
              <a:ahLst/>
              <a:cxnLst/>
              <a:rect l="l" t="t" r="r" b="b"/>
              <a:pathLst>
                <a:path w="1004983" h="1131609">
                  <a:moveTo>
                    <a:pt x="0" y="0"/>
                  </a:moveTo>
                  <a:lnTo>
                    <a:pt x="1004983" y="0"/>
                  </a:lnTo>
                  <a:lnTo>
                    <a:pt x="1004983" y="1131609"/>
                  </a:lnTo>
                  <a:lnTo>
                    <a:pt x="0" y="1131609"/>
                  </a:lnTo>
                  <a:close/>
                </a:path>
              </a:pathLst>
            </a:custGeom>
            <a:solidFill>
              <a:srgbClr val="E3F6FF"/>
            </a:solidFill>
          </p:spPr>
          <p:txBody>
            <a:bodyPr/>
            <a:lstStyle/>
            <a:p>
              <a:endParaRPr lang="en-GB" dirty="0">
                <a:latin typeface="Aptos" panose="020B0004020202020204" pitchFamily="34" charset="0"/>
              </a:endParaRPr>
            </a:p>
          </p:txBody>
        </p:sp>
        <p:sp>
          <p:nvSpPr>
            <p:cNvPr id="36" name="TextBox 23">
              <a:extLst>
                <a:ext uri="{FF2B5EF4-FFF2-40B4-BE49-F238E27FC236}">
                  <a16:creationId xmlns:a16="http://schemas.microsoft.com/office/drawing/2014/main" id="{38115E12-8626-4320-7C32-83C4B9A03066}"/>
                </a:ext>
              </a:extLst>
            </p:cNvPr>
            <p:cNvSpPr txBox="1"/>
            <p:nvPr/>
          </p:nvSpPr>
          <p:spPr>
            <a:xfrm>
              <a:off x="2326727" y="8803668"/>
              <a:ext cx="10697501" cy="373757"/>
            </a:xfrm>
            <a:prstGeom prst="rect">
              <a:avLst/>
            </a:prstGeom>
          </p:spPr>
          <p:txBody>
            <a:bodyPr wrap="square" lIns="0" tIns="0" rIns="0" bIns="0" rtlCol="0" anchor="t">
              <a:spAutoFit/>
            </a:bodyPr>
            <a:lstStyle/>
            <a:p>
              <a:pPr algn="l">
                <a:lnSpc>
                  <a:spcPts val="2999"/>
                </a:lnSpc>
              </a:pPr>
              <a:r>
                <a:rPr lang="en-US" sz="2400" dirty="0">
                  <a:solidFill>
                    <a:schemeClr val="tx2"/>
                  </a:solidFill>
                  <a:latin typeface="Aptos" panose="020B0004020202020204" pitchFamily="34" charset="0"/>
                  <a:ea typeface="Dax Offc"/>
                  <a:cs typeface="Dax Offc"/>
                  <a:sym typeface="Dax Offc"/>
                </a:rPr>
                <a:t>Official logistics partner for The Ocean Race for </a:t>
              </a:r>
              <a:r>
                <a:rPr lang="en-US" sz="2400" b="1" dirty="0">
                  <a:solidFill>
                    <a:schemeClr val="tx2"/>
                  </a:solidFill>
                  <a:latin typeface="Aptos" panose="020B0004020202020204" pitchFamily="34" charset="0"/>
                  <a:ea typeface="Dax Offc"/>
                  <a:cs typeface="Dax Offc"/>
                  <a:sym typeface="Dax Offc"/>
                </a:rPr>
                <a:t>4</a:t>
              </a:r>
              <a:r>
                <a:rPr lang="en-US" sz="2400" dirty="0">
                  <a:solidFill>
                    <a:schemeClr val="tx2"/>
                  </a:solidFill>
                  <a:latin typeface="Aptos" panose="020B0004020202020204" pitchFamily="34" charset="0"/>
                  <a:ea typeface="Dax Offc"/>
                  <a:cs typeface="Dax Offc"/>
                  <a:sym typeface="Dax Offc"/>
                </a:rPr>
                <a:t> consecutive editions</a:t>
              </a:r>
            </a:p>
          </p:txBody>
        </p:sp>
        <p:pic>
          <p:nvPicPr>
            <p:cNvPr id="37" name="Picture 36" descr="A blue line drawing of hands shaking&#10;&#10;AI-generated content may be incorrect.">
              <a:extLst>
                <a:ext uri="{FF2B5EF4-FFF2-40B4-BE49-F238E27FC236}">
                  <a16:creationId xmlns:a16="http://schemas.microsoft.com/office/drawing/2014/main" id="{94CB967B-B818-A147-4CBD-D778954674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715" y="8542857"/>
              <a:ext cx="1321012" cy="743069"/>
            </a:xfrm>
            <a:prstGeom prst="rect">
              <a:avLst/>
            </a:prstGeom>
          </p:spPr>
        </p:pic>
        <p:grpSp>
          <p:nvGrpSpPr>
            <p:cNvPr id="38" name="Group 32">
              <a:extLst>
                <a:ext uri="{FF2B5EF4-FFF2-40B4-BE49-F238E27FC236}">
                  <a16:creationId xmlns:a16="http://schemas.microsoft.com/office/drawing/2014/main" id="{8FF98973-C680-79D7-79FC-93BCFAA1F8C4}"/>
                </a:ext>
              </a:extLst>
            </p:cNvPr>
            <p:cNvGrpSpPr/>
            <p:nvPr/>
          </p:nvGrpSpPr>
          <p:grpSpPr>
            <a:xfrm>
              <a:off x="11665718" y="8575939"/>
              <a:ext cx="1444322" cy="790752"/>
              <a:chOff x="0" y="0"/>
              <a:chExt cx="424585" cy="206069"/>
            </a:xfrm>
          </p:grpSpPr>
          <p:sp>
            <p:nvSpPr>
              <p:cNvPr id="39" name="Freeform 33">
                <a:extLst>
                  <a:ext uri="{FF2B5EF4-FFF2-40B4-BE49-F238E27FC236}">
                    <a16:creationId xmlns:a16="http://schemas.microsoft.com/office/drawing/2014/main" id="{99D64D01-BBD4-9A67-DA7F-4CC8C8586C24}"/>
                  </a:ext>
                </a:extLst>
              </p:cNvPr>
              <p:cNvSpPr/>
              <p:nvPr/>
            </p:nvSpPr>
            <p:spPr>
              <a:xfrm>
                <a:off x="0" y="0"/>
                <a:ext cx="424585" cy="206069"/>
              </a:xfrm>
              <a:custGeom>
                <a:avLst/>
                <a:gdLst/>
                <a:ahLst/>
                <a:cxnLst/>
                <a:rect l="l" t="t" r="r" b="b"/>
                <a:pathLst>
                  <a:path w="424585" h="206069">
                    <a:moveTo>
                      <a:pt x="0" y="0"/>
                    </a:moveTo>
                    <a:lnTo>
                      <a:pt x="424585" y="0"/>
                    </a:lnTo>
                    <a:lnTo>
                      <a:pt x="424585" y="206069"/>
                    </a:lnTo>
                    <a:lnTo>
                      <a:pt x="0" y="206069"/>
                    </a:lnTo>
                    <a:close/>
                  </a:path>
                </a:pathLst>
              </a:custGeom>
              <a:solidFill>
                <a:srgbClr val="00447C"/>
              </a:solidFill>
            </p:spPr>
            <p:txBody>
              <a:bodyPr/>
              <a:lstStyle/>
              <a:p>
                <a:endParaRPr lang="en-GB" dirty="0">
                  <a:latin typeface="Aptos" panose="020B0004020202020204" pitchFamily="34" charset="0"/>
                </a:endParaRPr>
              </a:p>
            </p:txBody>
          </p:sp>
          <p:sp>
            <p:nvSpPr>
              <p:cNvPr id="40" name="TextBox 34">
                <a:extLst>
                  <a:ext uri="{FF2B5EF4-FFF2-40B4-BE49-F238E27FC236}">
                    <a16:creationId xmlns:a16="http://schemas.microsoft.com/office/drawing/2014/main" id="{482F15C4-9BAE-F6D9-CDBC-93C38B56D058}"/>
                  </a:ext>
                </a:extLst>
              </p:cNvPr>
              <p:cNvSpPr txBox="1"/>
              <p:nvPr/>
            </p:nvSpPr>
            <p:spPr>
              <a:xfrm>
                <a:off x="0" y="-66675"/>
                <a:ext cx="424585" cy="272744"/>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sp>
          <p:nvSpPr>
            <p:cNvPr id="42" name="TextBox 36">
              <a:extLst>
                <a:ext uri="{FF2B5EF4-FFF2-40B4-BE49-F238E27FC236}">
                  <a16:creationId xmlns:a16="http://schemas.microsoft.com/office/drawing/2014/main" id="{78669B8B-65CB-81D4-36F7-BDC039752E57}"/>
                </a:ext>
              </a:extLst>
            </p:cNvPr>
            <p:cNvSpPr txBox="1"/>
            <p:nvPr/>
          </p:nvSpPr>
          <p:spPr>
            <a:xfrm>
              <a:off x="11789044" y="8681963"/>
              <a:ext cx="1197670" cy="446148"/>
            </a:xfrm>
            <a:prstGeom prst="rect">
              <a:avLst/>
            </a:prstGeom>
          </p:spPr>
          <p:txBody>
            <a:bodyPr wrap="square" lIns="0" tIns="0" rIns="0" bIns="0" rtlCol="0" anchor="t">
              <a:spAutoFit/>
            </a:bodyPr>
            <a:lstStyle/>
            <a:p>
              <a:pPr algn="ctr">
                <a:lnSpc>
                  <a:spcPts val="3924"/>
                </a:lnSpc>
                <a:spcBef>
                  <a:spcPct val="0"/>
                </a:spcBef>
              </a:pPr>
              <a:r>
                <a:rPr lang="en-US" sz="2000" u="sng" dirty="0">
                  <a:solidFill>
                    <a:schemeClr val="bg1"/>
                  </a:solidFill>
                  <a:latin typeface="Aptos" panose="020B0004020202020204" pitchFamily="34" charset="0"/>
                  <a:ea typeface="Dax Offc"/>
                  <a:cs typeface="Dax Offc"/>
                  <a:sym typeface="Dax Offc"/>
                  <a:hlinkClick r:id="rId3" tooltip="mailto:uk@gac.com">
                    <a:extLst>
                      <a:ext uri="{A12FA001-AC4F-418D-AE19-62706E023703}">
                        <ahyp:hlinkClr xmlns:ahyp="http://schemas.microsoft.com/office/drawing/2018/hyperlinkcolor" val="tx"/>
                      </a:ext>
                    </a:extLst>
                  </a:hlinkClick>
                </a:rPr>
                <a:t>EMAIL US</a:t>
              </a:r>
            </a:p>
          </p:txBody>
        </p:sp>
      </p:grpSp>
      <p:pic>
        <p:nvPicPr>
          <p:cNvPr id="41" name="Picture 40" descr="Aerial view of boats in the water&#10;&#10;AI-generated content may be incorrect.">
            <a:extLst>
              <a:ext uri="{FF2B5EF4-FFF2-40B4-BE49-F238E27FC236}">
                <a16:creationId xmlns:a16="http://schemas.microsoft.com/office/drawing/2014/main" id="{954FE959-AB84-4850-5E73-1159E0EC95D4}"/>
              </a:ext>
            </a:extLst>
          </p:cNvPr>
          <p:cNvPicPr>
            <a:picLocks noChangeAspect="1"/>
          </p:cNvPicPr>
          <p:nvPr/>
        </p:nvPicPr>
        <p:blipFill>
          <a:blip r:embed="rId4" cstate="screen">
            <a:extLst>
              <a:ext uri="{28A0092B-C50C-407E-A947-70E740481C1C}">
                <a14:useLocalDpi xmlns:a14="http://schemas.microsoft.com/office/drawing/2010/main"/>
              </a:ext>
            </a:extLst>
          </a:blip>
          <a:srcRect l="-2180"/>
          <a:stretch>
            <a:fillRect/>
          </a:stretch>
        </p:blipFill>
        <p:spPr>
          <a:xfrm rot="5400000" flipH="1">
            <a:off x="10896602" y="2795153"/>
            <a:ext cx="10210798" cy="4572002"/>
          </a:xfrm>
          <a:prstGeom prst="rect">
            <a:avLst/>
          </a:prstGeom>
        </p:spPr>
      </p:pic>
      <p:grpSp>
        <p:nvGrpSpPr>
          <p:cNvPr id="3" name="Group 3">
            <a:extLst>
              <a:ext uri="{FF2B5EF4-FFF2-40B4-BE49-F238E27FC236}">
                <a16:creationId xmlns:a16="http://schemas.microsoft.com/office/drawing/2014/main" id="{C402D9A3-A133-5516-FACF-70DDFE2EAA31}"/>
              </a:ext>
            </a:extLst>
          </p:cNvPr>
          <p:cNvGrpSpPr/>
          <p:nvPr/>
        </p:nvGrpSpPr>
        <p:grpSpPr>
          <a:xfrm>
            <a:off x="16744787" y="685216"/>
            <a:ext cx="808274" cy="686969"/>
            <a:chOff x="0" y="0"/>
            <a:chExt cx="1077699" cy="915959"/>
          </a:xfrm>
        </p:grpSpPr>
        <p:sp>
          <p:nvSpPr>
            <p:cNvPr id="4" name="Freeform 4">
              <a:extLst>
                <a:ext uri="{FF2B5EF4-FFF2-40B4-BE49-F238E27FC236}">
                  <a16:creationId xmlns:a16="http://schemas.microsoft.com/office/drawing/2014/main" id="{F05F2120-AC55-0A46-ACDF-843A6859D3CF}"/>
                </a:ext>
              </a:extLst>
            </p:cNvPr>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5"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5" name="Group 5">
            <a:extLst>
              <a:ext uri="{FF2B5EF4-FFF2-40B4-BE49-F238E27FC236}">
                <a16:creationId xmlns:a16="http://schemas.microsoft.com/office/drawing/2014/main" id="{1E5FD244-DFE6-7DC5-0EF1-AE4967FF86C3}"/>
              </a:ext>
            </a:extLst>
          </p:cNvPr>
          <p:cNvGrpSpPr/>
          <p:nvPr/>
        </p:nvGrpSpPr>
        <p:grpSpPr>
          <a:xfrm>
            <a:off x="0" y="9968744"/>
            <a:ext cx="18288000" cy="324360"/>
            <a:chOff x="0" y="0"/>
            <a:chExt cx="4816592" cy="85428"/>
          </a:xfrm>
        </p:grpSpPr>
        <p:sp>
          <p:nvSpPr>
            <p:cNvPr id="6" name="Freeform 6">
              <a:extLst>
                <a:ext uri="{FF2B5EF4-FFF2-40B4-BE49-F238E27FC236}">
                  <a16:creationId xmlns:a16="http://schemas.microsoft.com/office/drawing/2014/main" id="{439058C0-873B-065B-DB6B-78D8783B4711}"/>
                </a:ext>
              </a:extLst>
            </p:cNvPr>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7" name="TextBox 7">
              <a:extLst>
                <a:ext uri="{FF2B5EF4-FFF2-40B4-BE49-F238E27FC236}">
                  <a16:creationId xmlns:a16="http://schemas.microsoft.com/office/drawing/2014/main" id="{D159DB09-0669-5EA1-F3FA-B32091DA8FAA}"/>
                </a:ext>
              </a:extLst>
            </p:cNvPr>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9" name="Group 9">
            <a:extLst>
              <a:ext uri="{FF2B5EF4-FFF2-40B4-BE49-F238E27FC236}">
                <a16:creationId xmlns:a16="http://schemas.microsoft.com/office/drawing/2014/main" id="{F66DA61E-0ECF-E9DB-78E0-F251B391F7E3}"/>
              </a:ext>
            </a:extLst>
          </p:cNvPr>
          <p:cNvGrpSpPr>
            <a:grpSpLocks noChangeAspect="1"/>
          </p:cNvGrpSpPr>
          <p:nvPr/>
        </p:nvGrpSpPr>
        <p:grpSpPr>
          <a:xfrm rot="-303489">
            <a:off x="15396023" y="9852660"/>
            <a:ext cx="3411317" cy="576282"/>
            <a:chOff x="0" y="0"/>
            <a:chExt cx="13716000" cy="2317077"/>
          </a:xfrm>
        </p:grpSpPr>
        <p:sp>
          <p:nvSpPr>
            <p:cNvPr id="10" name="Freeform 10">
              <a:extLst>
                <a:ext uri="{FF2B5EF4-FFF2-40B4-BE49-F238E27FC236}">
                  <a16:creationId xmlns:a16="http://schemas.microsoft.com/office/drawing/2014/main" id="{F04D37BC-B5A0-0AB9-C0B3-8CBAF8077D07}"/>
                </a:ext>
              </a:extLst>
            </p:cNvPr>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8" name="TextBox 18">
            <a:extLst>
              <a:ext uri="{FF2B5EF4-FFF2-40B4-BE49-F238E27FC236}">
                <a16:creationId xmlns:a16="http://schemas.microsoft.com/office/drawing/2014/main" id="{EA1F8B22-677A-4C19-2021-B12959845830}"/>
              </a:ext>
            </a:extLst>
          </p:cNvPr>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dirty="0">
                <a:solidFill>
                  <a:srgbClr val="00447C"/>
                </a:solidFill>
                <a:latin typeface="Aptos" panose="020B0004020202020204" pitchFamily="34" charset="0"/>
                <a:ea typeface="Dax Offc"/>
                <a:cs typeface="Dax Offc"/>
                <a:sym typeface="Dax Offc"/>
              </a:rPr>
              <a:t>Podium position every time</a:t>
            </a:r>
          </a:p>
        </p:txBody>
      </p:sp>
      <p:sp>
        <p:nvSpPr>
          <p:cNvPr id="19" name="TextBox 19">
            <a:extLst>
              <a:ext uri="{FF2B5EF4-FFF2-40B4-BE49-F238E27FC236}">
                <a16:creationId xmlns:a16="http://schemas.microsoft.com/office/drawing/2014/main" id="{D3335927-1A96-3A98-6C6D-DBB0B2C79C4A}"/>
              </a:ext>
            </a:extLst>
          </p:cNvPr>
          <p:cNvSpPr txBox="1"/>
          <p:nvPr/>
        </p:nvSpPr>
        <p:spPr>
          <a:xfrm>
            <a:off x="1260747" y="2545172"/>
            <a:ext cx="11867794" cy="1710661"/>
          </a:xfrm>
          <a:prstGeom prst="rect">
            <a:avLst/>
          </a:prstGeom>
        </p:spPr>
        <p:txBody>
          <a:bodyPr wrap="square" lIns="0" tIns="0" rIns="0" bIns="0" rtlCol="0" anchor="t">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We meet the complex, time-critical logistics demands of </a:t>
            </a:r>
            <a:r>
              <a:rPr lang="en-US" sz="2400" b="1" dirty="0">
                <a:solidFill>
                  <a:srgbClr val="00447C"/>
                </a:solidFill>
                <a:latin typeface="Aptos" panose="020B0004020202020204" pitchFamily="34" charset="0"/>
                <a:ea typeface="Dax Offc Bold"/>
                <a:cs typeface="Dax Offc Bold"/>
                <a:sym typeface="Dax Offc Bold"/>
              </a:rPr>
              <a:t>events</a:t>
            </a:r>
            <a:r>
              <a:rPr lang="en-US" sz="2400" dirty="0">
                <a:solidFill>
                  <a:srgbClr val="000000"/>
                </a:solidFill>
                <a:latin typeface="Aptos" panose="020B0004020202020204" pitchFamily="34" charset="0"/>
                <a:ea typeface="Dax Offc"/>
                <a:cs typeface="Dax Offc"/>
                <a:sym typeface="Dax Offc"/>
              </a:rPr>
              <a:t>, ensuring every piece of equipment arrives </a:t>
            </a:r>
            <a:r>
              <a:rPr lang="en-US" sz="2400" b="1" dirty="0">
                <a:solidFill>
                  <a:srgbClr val="00447C"/>
                </a:solidFill>
                <a:latin typeface="Aptos" panose="020B0004020202020204" pitchFamily="34" charset="0"/>
                <a:ea typeface="Dax Offc Bold"/>
                <a:cs typeface="Dax Offc Bold"/>
                <a:sym typeface="Dax Offc Bold"/>
              </a:rPr>
              <a:t>safely</a:t>
            </a:r>
            <a:r>
              <a:rPr lang="en-US" sz="2400" dirty="0">
                <a:solidFill>
                  <a:srgbClr val="000000"/>
                </a:solidFill>
                <a:latin typeface="Aptos" panose="020B0004020202020204" pitchFamily="34" charset="0"/>
                <a:ea typeface="Dax Offc"/>
                <a:cs typeface="Dax Offc"/>
                <a:sym typeface="Dax Offc"/>
              </a:rPr>
              <a:t>, at the </a:t>
            </a:r>
            <a:r>
              <a:rPr lang="en-US" sz="2400" b="1" dirty="0">
                <a:solidFill>
                  <a:srgbClr val="00447C"/>
                </a:solidFill>
                <a:latin typeface="Aptos" panose="020B0004020202020204" pitchFamily="34" charset="0"/>
                <a:ea typeface="Dax Offc Bold"/>
                <a:cs typeface="Dax Offc Bold"/>
                <a:sym typeface="Dax Offc Bold"/>
              </a:rPr>
              <a:t>right place</a:t>
            </a:r>
            <a:r>
              <a:rPr lang="en-US" sz="2400" dirty="0">
                <a:solidFill>
                  <a:srgbClr val="000000"/>
                </a:solidFill>
                <a:latin typeface="Aptos" panose="020B0004020202020204" pitchFamily="34" charset="0"/>
                <a:ea typeface="Dax Offc"/>
                <a:cs typeface="Dax Offc"/>
                <a:sym typeface="Dax Offc"/>
              </a:rPr>
              <a:t> and at the </a:t>
            </a:r>
            <a:r>
              <a:rPr lang="en-US" sz="2400" b="1" dirty="0">
                <a:solidFill>
                  <a:srgbClr val="00447C"/>
                </a:solidFill>
                <a:latin typeface="Aptos" panose="020B0004020202020204" pitchFamily="34" charset="0"/>
                <a:ea typeface="Dax Offc Bold"/>
                <a:cs typeface="Dax Offc Bold"/>
                <a:sym typeface="Dax Offc Bold"/>
              </a:rPr>
              <a:t>right time</a:t>
            </a:r>
            <a:r>
              <a:rPr lang="en-US" sz="2400" dirty="0">
                <a:solidFill>
                  <a:srgbClr val="000000"/>
                </a:solidFill>
                <a:latin typeface="Aptos" panose="020B0004020202020204" pitchFamily="34" charset="0"/>
                <a:ea typeface="Dax Offc"/>
                <a:cs typeface="Dax Offc"/>
                <a:sym typeface="Dax Offc"/>
              </a:rPr>
              <a:t>. </a:t>
            </a:r>
          </a:p>
          <a:p>
            <a:pPr algn="l">
              <a:lnSpc>
                <a:spcPts val="1800"/>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We are dedicated to providing the most </a:t>
            </a:r>
            <a:r>
              <a:rPr lang="en-US" sz="2400" b="1" dirty="0">
                <a:solidFill>
                  <a:srgbClr val="00447C"/>
                </a:solidFill>
                <a:latin typeface="Aptos" panose="020B0004020202020204" pitchFamily="34" charset="0"/>
                <a:ea typeface="Dax Offc Bold"/>
                <a:cs typeface="Dax Offc Bold"/>
                <a:sym typeface="Dax Offc Bold"/>
              </a:rPr>
              <a:t>cost-effective</a:t>
            </a:r>
            <a:r>
              <a:rPr lang="en-US" sz="2400" dirty="0">
                <a:solidFill>
                  <a:srgbClr val="000000"/>
                </a:solidFill>
                <a:latin typeface="Aptos" panose="020B0004020202020204" pitchFamily="34" charset="0"/>
                <a:ea typeface="Dax Offc"/>
                <a:cs typeface="Dax Offc"/>
                <a:sym typeface="Dax Offc"/>
              </a:rPr>
              <a:t> and </a:t>
            </a:r>
            <a:r>
              <a:rPr lang="en-US" sz="2400" b="1" dirty="0">
                <a:solidFill>
                  <a:srgbClr val="00447C"/>
                </a:solidFill>
                <a:latin typeface="Aptos" panose="020B0004020202020204" pitchFamily="34" charset="0"/>
                <a:ea typeface="Dax Offc Bold"/>
                <a:cs typeface="Dax Offc Bold"/>
                <a:sym typeface="Dax Offc Bold"/>
              </a:rPr>
              <a:t>time-efficient</a:t>
            </a:r>
            <a:r>
              <a:rPr lang="en-US" sz="2400" dirty="0">
                <a:solidFill>
                  <a:srgbClr val="000000"/>
                </a:solidFill>
                <a:latin typeface="Aptos" panose="020B0004020202020204" pitchFamily="34" charset="0"/>
                <a:ea typeface="Dax Offc"/>
                <a:cs typeface="Dax Offc"/>
                <a:sym typeface="Dax Offc"/>
              </a:rPr>
              <a:t> </a:t>
            </a:r>
            <a:r>
              <a:rPr lang="en-US" sz="2400" b="1" dirty="0">
                <a:solidFill>
                  <a:srgbClr val="00447C"/>
                </a:solidFill>
                <a:latin typeface="Aptos" panose="020B0004020202020204" pitchFamily="34" charset="0"/>
                <a:ea typeface="Dax Offc Bold"/>
                <a:cs typeface="Dax Offc Bold"/>
                <a:sym typeface="Dax Offc Bold"/>
              </a:rPr>
              <a:t>solutions </a:t>
            </a:r>
            <a:r>
              <a:rPr lang="en-US" sz="2400" dirty="0">
                <a:solidFill>
                  <a:srgbClr val="000000"/>
                </a:solidFill>
                <a:latin typeface="Aptos" panose="020B0004020202020204" pitchFamily="34" charset="0"/>
                <a:ea typeface="Dax Offc"/>
                <a:cs typeface="Dax Offc"/>
                <a:sym typeface="Dax Offc"/>
              </a:rPr>
              <a:t>to meet your specific requirements and reach your sustainable goals.</a:t>
            </a:r>
          </a:p>
        </p:txBody>
      </p:sp>
      <p:grpSp>
        <p:nvGrpSpPr>
          <p:cNvPr id="59" name="Group 58">
            <a:extLst>
              <a:ext uri="{FF2B5EF4-FFF2-40B4-BE49-F238E27FC236}">
                <a16:creationId xmlns:a16="http://schemas.microsoft.com/office/drawing/2014/main" id="{3751B0C1-7FD8-25FB-1F09-1977CEE44270}"/>
              </a:ext>
            </a:extLst>
          </p:cNvPr>
          <p:cNvGrpSpPr/>
          <p:nvPr/>
        </p:nvGrpSpPr>
        <p:grpSpPr>
          <a:xfrm>
            <a:off x="1248870" y="4602352"/>
            <a:ext cx="5413767" cy="3592061"/>
            <a:chOff x="1355321" y="4615553"/>
            <a:chExt cx="5413767" cy="3592061"/>
          </a:xfrm>
        </p:grpSpPr>
        <p:grpSp>
          <p:nvGrpSpPr>
            <p:cNvPr id="20" name="Group 20">
              <a:extLst>
                <a:ext uri="{FF2B5EF4-FFF2-40B4-BE49-F238E27FC236}">
                  <a16:creationId xmlns:a16="http://schemas.microsoft.com/office/drawing/2014/main" id="{5E06CF2D-5BD5-4008-63FE-B15ABA5A82E8}"/>
                </a:ext>
              </a:extLst>
            </p:cNvPr>
            <p:cNvGrpSpPr/>
            <p:nvPr/>
          </p:nvGrpSpPr>
          <p:grpSpPr>
            <a:xfrm>
              <a:off x="1355321" y="4615553"/>
              <a:ext cx="3357436" cy="778242"/>
              <a:chOff x="-176969" y="129424"/>
              <a:chExt cx="4476581" cy="1037654"/>
            </a:xfrm>
          </p:grpSpPr>
          <p:sp>
            <p:nvSpPr>
              <p:cNvPr id="21" name="Freeform 21">
                <a:extLst>
                  <a:ext uri="{FF2B5EF4-FFF2-40B4-BE49-F238E27FC236}">
                    <a16:creationId xmlns:a16="http://schemas.microsoft.com/office/drawing/2014/main" id="{95142781-93CE-680E-0F7A-08192CECCA54}"/>
                  </a:ext>
                </a:extLst>
              </p:cNvPr>
              <p:cNvSpPr/>
              <p:nvPr/>
            </p:nvSpPr>
            <p:spPr>
              <a:xfrm>
                <a:off x="-176969" y="129424"/>
                <a:ext cx="1000039" cy="1037654"/>
              </a:xfrm>
              <a:custGeom>
                <a:avLst/>
                <a:gdLst/>
                <a:ahLst/>
                <a:cxnLst/>
                <a:rect l="l" t="t" r="r" b="b"/>
                <a:pathLst>
                  <a:path w="1000039" h="1037654">
                    <a:moveTo>
                      <a:pt x="0" y="0"/>
                    </a:moveTo>
                    <a:lnTo>
                      <a:pt x="1000039" y="0"/>
                    </a:lnTo>
                    <a:lnTo>
                      <a:pt x="1000039" y="1037654"/>
                    </a:lnTo>
                    <a:lnTo>
                      <a:pt x="0" y="103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latin typeface="Aptos" panose="020B0004020202020204" pitchFamily="34" charset="0"/>
                </a:endParaRPr>
              </a:p>
            </p:txBody>
          </p:sp>
          <p:sp>
            <p:nvSpPr>
              <p:cNvPr id="22" name="TextBox 22">
                <a:extLst>
                  <a:ext uri="{FF2B5EF4-FFF2-40B4-BE49-F238E27FC236}">
                    <a16:creationId xmlns:a16="http://schemas.microsoft.com/office/drawing/2014/main" id="{6D14DCE4-0A7D-2FFF-57B4-CADEE00952ED}"/>
                  </a:ext>
                </a:extLst>
              </p:cNvPr>
              <p:cNvSpPr txBox="1"/>
              <p:nvPr/>
            </p:nvSpPr>
            <p:spPr>
              <a:xfrm>
                <a:off x="1007344" y="657755"/>
                <a:ext cx="3292268" cy="485518"/>
              </a:xfrm>
              <a:prstGeom prst="rect">
                <a:avLst/>
              </a:prstGeom>
            </p:spPr>
            <p:txBody>
              <a:bodyPr lIns="0" tIns="0" rIns="0" bIns="0" rtlCol="0" anchor="t">
                <a:spAutoFit/>
              </a:bodyPr>
              <a:lstStyle/>
              <a:p>
                <a:pPr algn="l">
                  <a:lnSpc>
                    <a:spcPts val="2879"/>
                  </a:lnSpc>
                </a:pPr>
                <a:r>
                  <a:rPr lang="en-US" sz="2400" b="1" dirty="0">
                    <a:solidFill>
                      <a:srgbClr val="00447C"/>
                    </a:solidFill>
                    <a:latin typeface="Aptos" panose="020B0004020202020204" pitchFamily="34" charset="0"/>
                    <a:ea typeface="Dax Offc Bold"/>
                    <a:cs typeface="Dax Offc Bold"/>
                    <a:sym typeface="Dax Offc Bold"/>
                  </a:rPr>
                  <a:t>Logistics services</a:t>
                </a:r>
              </a:p>
            </p:txBody>
          </p:sp>
        </p:grpSp>
        <p:sp>
          <p:nvSpPr>
            <p:cNvPr id="23" name="TextBox 23">
              <a:extLst>
                <a:ext uri="{FF2B5EF4-FFF2-40B4-BE49-F238E27FC236}">
                  <a16:creationId xmlns:a16="http://schemas.microsoft.com/office/drawing/2014/main" id="{13C6D5D6-1D9A-63A5-75D3-444FBA46794A}"/>
                </a:ext>
              </a:extLst>
            </p:cNvPr>
            <p:cNvSpPr txBox="1"/>
            <p:nvPr/>
          </p:nvSpPr>
          <p:spPr>
            <a:xfrm>
              <a:off x="1730335" y="5634345"/>
              <a:ext cx="5038753" cy="2573269"/>
            </a:xfrm>
            <a:prstGeom prst="rect">
              <a:avLst/>
            </a:prstGeom>
          </p:spPr>
          <p:txBody>
            <a:bodyPr wrap="square" lIns="0" tIns="0" rIns="0" bIns="0" rtlCol="0" anchor="t">
              <a:spAutoFit/>
            </a:bodyPr>
            <a:lstStyle/>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Transportation by road, rail, sea and air</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Project cargo &amp; vessel chartering</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Customs clearances</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Dangerous goods handling</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Feasibility planning &amp; budgeting</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Timeline management</a:t>
              </a:r>
            </a:p>
          </p:txBody>
        </p:sp>
      </p:grpSp>
      <p:sp>
        <p:nvSpPr>
          <p:cNvPr id="16" name="TextBox 16">
            <a:extLst>
              <a:ext uri="{FF2B5EF4-FFF2-40B4-BE49-F238E27FC236}">
                <a16:creationId xmlns:a16="http://schemas.microsoft.com/office/drawing/2014/main" id="{0EE31B80-1263-B120-E251-10DAAB277CC0}"/>
              </a:ext>
            </a:extLst>
          </p:cNvPr>
          <p:cNvSpPr txBox="1"/>
          <p:nvPr/>
        </p:nvSpPr>
        <p:spPr>
          <a:xfrm>
            <a:off x="2105348" y="8516591"/>
            <a:ext cx="9778106" cy="837344"/>
          </a:xfrm>
          <a:prstGeom prst="rect">
            <a:avLst/>
          </a:prstGeom>
        </p:spPr>
        <p:txBody>
          <a:bodyPr lIns="50800" tIns="50800" rIns="50800" bIns="50800" rtlCol="0" anchor="ctr"/>
          <a:lstStyle/>
          <a:p>
            <a:pPr algn="ctr">
              <a:lnSpc>
                <a:spcPts val="2239"/>
              </a:lnSpc>
            </a:pPr>
            <a:endParaRPr>
              <a:latin typeface="Aptos" panose="020B0004020202020204" pitchFamily="34" charset="0"/>
            </a:endParaRPr>
          </a:p>
        </p:txBody>
      </p:sp>
      <p:grpSp>
        <p:nvGrpSpPr>
          <p:cNvPr id="60" name="Group 59">
            <a:extLst>
              <a:ext uri="{FF2B5EF4-FFF2-40B4-BE49-F238E27FC236}">
                <a16:creationId xmlns:a16="http://schemas.microsoft.com/office/drawing/2014/main" id="{28099E03-0275-030A-9C93-1DEA6B3427C2}"/>
              </a:ext>
            </a:extLst>
          </p:cNvPr>
          <p:cNvGrpSpPr/>
          <p:nvPr/>
        </p:nvGrpSpPr>
        <p:grpSpPr>
          <a:xfrm>
            <a:off x="7583370" y="4756516"/>
            <a:ext cx="5746587" cy="3437897"/>
            <a:chOff x="7583371" y="4769717"/>
            <a:chExt cx="5797738" cy="3437897"/>
          </a:xfrm>
        </p:grpSpPr>
        <p:grpSp>
          <p:nvGrpSpPr>
            <p:cNvPr id="24" name="Group 24">
              <a:extLst>
                <a:ext uri="{FF2B5EF4-FFF2-40B4-BE49-F238E27FC236}">
                  <a16:creationId xmlns:a16="http://schemas.microsoft.com/office/drawing/2014/main" id="{E2835151-DC02-3B68-AD2E-C9A1037ED042}"/>
                </a:ext>
              </a:extLst>
            </p:cNvPr>
            <p:cNvGrpSpPr/>
            <p:nvPr/>
          </p:nvGrpSpPr>
          <p:grpSpPr>
            <a:xfrm>
              <a:off x="7583371" y="4769717"/>
              <a:ext cx="3617687" cy="659682"/>
              <a:chOff x="-234622" y="107017"/>
              <a:chExt cx="4705159" cy="879576"/>
            </a:xfrm>
          </p:grpSpPr>
          <p:sp>
            <p:nvSpPr>
              <p:cNvPr id="25" name="Freeform 25">
                <a:extLst>
                  <a:ext uri="{FF2B5EF4-FFF2-40B4-BE49-F238E27FC236}">
                    <a16:creationId xmlns:a16="http://schemas.microsoft.com/office/drawing/2014/main" id="{D58FD760-CA76-48BD-6BB5-C5FFF4218918}"/>
                  </a:ext>
                </a:extLst>
              </p:cNvPr>
              <p:cNvSpPr/>
              <p:nvPr/>
            </p:nvSpPr>
            <p:spPr>
              <a:xfrm>
                <a:off x="-234622" y="107017"/>
                <a:ext cx="959973" cy="879576"/>
              </a:xfrm>
              <a:custGeom>
                <a:avLst/>
                <a:gdLst/>
                <a:ahLst/>
                <a:cxnLst/>
                <a:rect l="l" t="t" r="r" b="b"/>
                <a:pathLst>
                  <a:path w="959973" h="879576">
                    <a:moveTo>
                      <a:pt x="0" y="0"/>
                    </a:moveTo>
                    <a:lnTo>
                      <a:pt x="959973" y="0"/>
                    </a:lnTo>
                    <a:lnTo>
                      <a:pt x="959973" y="879576"/>
                    </a:lnTo>
                    <a:lnTo>
                      <a:pt x="0" y="8795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latin typeface="Aptos" panose="020B0004020202020204" pitchFamily="34" charset="0"/>
                </a:endParaRPr>
              </a:p>
            </p:txBody>
          </p:sp>
          <p:sp>
            <p:nvSpPr>
              <p:cNvPr id="26" name="TextBox 26">
                <a:extLst>
                  <a:ext uri="{FF2B5EF4-FFF2-40B4-BE49-F238E27FC236}">
                    <a16:creationId xmlns:a16="http://schemas.microsoft.com/office/drawing/2014/main" id="{E16C5526-607B-2FDA-2A7E-E946269CC840}"/>
                  </a:ext>
                </a:extLst>
              </p:cNvPr>
              <p:cNvSpPr txBox="1"/>
              <p:nvPr/>
            </p:nvSpPr>
            <p:spPr>
              <a:xfrm>
                <a:off x="910157" y="443637"/>
                <a:ext cx="3560380" cy="485519"/>
              </a:xfrm>
              <a:prstGeom prst="rect">
                <a:avLst/>
              </a:prstGeom>
            </p:spPr>
            <p:txBody>
              <a:bodyPr lIns="0" tIns="0" rIns="0" bIns="0" rtlCol="0" anchor="t">
                <a:spAutoFit/>
              </a:bodyPr>
              <a:lstStyle/>
              <a:p>
                <a:pPr algn="l">
                  <a:lnSpc>
                    <a:spcPts val="2879"/>
                  </a:lnSpc>
                </a:pPr>
                <a:r>
                  <a:rPr lang="en-US" sz="2400" b="1" dirty="0">
                    <a:solidFill>
                      <a:srgbClr val="00447C"/>
                    </a:solidFill>
                    <a:latin typeface="Aptos" panose="020B0004020202020204" pitchFamily="34" charset="0"/>
                    <a:ea typeface="Dax Offc Bold"/>
                    <a:cs typeface="Dax Offc Bold"/>
                    <a:sym typeface="Dax Offc Bold"/>
                  </a:rPr>
                  <a:t>On-ground support</a:t>
                </a:r>
              </a:p>
            </p:txBody>
          </p:sp>
        </p:grpSp>
        <p:sp>
          <p:nvSpPr>
            <p:cNvPr id="27" name="TextBox 27">
              <a:extLst>
                <a:ext uri="{FF2B5EF4-FFF2-40B4-BE49-F238E27FC236}">
                  <a16:creationId xmlns:a16="http://schemas.microsoft.com/office/drawing/2014/main" id="{C6CB50DA-3251-E3C3-6884-63CDAD4BDC14}"/>
                </a:ext>
              </a:extLst>
            </p:cNvPr>
            <p:cNvSpPr txBox="1"/>
            <p:nvPr/>
          </p:nvSpPr>
          <p:spPr>
            <a:xfrm>
              <a:off x="7924714" y="5634345"/>
              <a:ext cx="5456395" cy="2573269"/>
            </a:xfrm>
            <a:prstGeom prst="rect">
              <a:avLst/>
            </a:prstGeom>
          </p:spPr>
          <p:txBody>
            <a:bodyPr wrap="square" lIns="0" tIns="0" rIns="0" bIns="0" rtlCol="0" anchor="t">
              <a:spAutoFit/>
            </a:bodyPr>
            <a:lstStyle/>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Event consultancy &amp; site management</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Risk assessments</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Container rental</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Delivery sequencing</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Handling equipment rental</a:t>
              </a:r>
            </a:p>
            <a:p>
              <a:pPr marL="518160" lvl="1" indent="-259080" algn="l">
                <a:lnSpc>
                  <a:spcPts val="2879"/>
                </a:lnSpc>
                <a:buFont typeface="Arial"/>
                <a:buChar char="•"/>
              </a:pPr>
              <a:r>
                <a:rPr lang="en-US" sz="2400" dirty="0">
                  <a:solidFill>
                    <a:srgbClr val="000000"/>
                  </a:solidFill>
                  <a:latin typeface="Aptos" panose="020B0004020202020204" pitchFamily="34" charset="0"/>
                  <a:ea typeface="Dax Offc"/>
                  <a:cs typeface="Dax Offc"/>
                  <a:sym typeface="Dax Offc"/>
                </a:rPr>
                <a:t>Courier delivery management</a:t>
              </a:r>
            </a:p>
          </p:txBody>
        </p:sp>
      </p:grpSp>
      <p:sp>
        <p:nvSpPr>
          <p:cNvPr id="61" name="TextBox 32">
            <a:extLst>
              <a:ext uri="{FF2B5EF4-FFF2-40B4-BE49-F238E27FC236}">
                <a16:creationId xmlns:a16="http://schemas.microsoft.com/office/drawing/2014/main" id="{CCA13ED2-1CE3-8694-B85D-D6341A428F58}"/>
              </a:ext>
            </a:extLst>
          </p:cNvPr>
          <p:cNvSpPr txBox="1"/>
          <p:nvPr/>
        </p:nvSpPr>
        <p:spPr>
          <a:xfrm>
            <a:off x="1248870" y="1059028"/>
            <a:ext cx="10690484" cy="846386"/>
          </a:xfrm>
          <a:prstGeom prst="rect">
            <a:avLst/>
          </a:prstGeom>
        </p:spPr>
        <p:txBody>
          <a:bodyPr wrap="square"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Global Sports &amp; Events Services</a:t>
            </a:r>
          </a:p>
        </p:txBody>
      </p:sp>
      <p:grpSp>
        <p:nvGrpSpPr>
          <p:cNvPr id="2" name="Group 1">
            <a:extLst>
              <a:ext uri="{FF2B5EF4-FFF2-40B4-BE49-F238E27FC236}">
                <a16:creationId xmlns:a16="http://schemas.microsoft.com/office/drawing/2014/main" id="{3BEF0FC4-C47C-8C77-C6EA-5740BA4D6441}"/>
              </a:ext>
            </a:extLst>
          </p:cNvPr>
          <p:cNvGrpSpPr/>
          <p:nvPr/>
        </p:nvGrpSpPr>
        <p:grpSpPr>
          <a:xfrm>
            <a:off x="-2667000" y="720141"/>
            <a:ext cx="3771900" cy="9486283"/>
            <a:chOff x="-1719351" y="685215"/>
            <a:chExt cx="4151603" cy="10090697"/>
          </a:xfrm>
        </p:grpSpPr>
        <p:grpSp>
          <p:nvGrpSpPr>
            <p:cNvPr id="8" name="Group 5">
              <a:extLst>
                <a:ext uri="{FF2B5EF4-FFF2-40B4-BE49-F238E27FC236}">
                  <a16:creationId xmlns:a16="http://schemas.microsoft.com/office/drawing/2014/main" id="{922075EF-F3C5-ABC5-B665-19DD02BB3AF2}"/>
                </a:ext>
              </a:extLst>
            </p:cNvPr>
            <p:cNvGrpSpPr/>
            <p:nvPr/>
          </p:nvGrpSpPr>
          <p:grpSpPr>
            <a:xfrm rot="-5400000">
              <a:off x="1638438" y="260734"/>
              <a:ext cx="369333" cy="1218295"/>
              <a:chOff x="0" y="0"/>
              <a:chExt cx="62801" cy="196494"/>
            </a:xfrm>
          </p:grpSpPr>
          <p:sp>
            <p:nvSpPr>
              <p:cNvPr id="14" name="Freeform 6">
                <a:extLst>
                  <a:ext uri="{FF2B5EF4-FFF2-40B4-BE49-F238E27FC236}">
                    <a16:creationId xmlns:a16="http://schemas.microsoft.com/office/drawing/2014/main" id="{911CABCE-BD13-9B72-3545-C399B33FAABB}"/>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17" name="TextBox 7">
                <a:extLst>
                  <a:ext uri="{FF2B5EF4-FFF2-40B4-BE49-F238E27FC236}">
                    <a16:creationId xmlns:a16="http://schemas.microsoft.com/office/drawing/2014/main" id="{9BBEB032-73CF-22C0-9F9B-2D9B1AD2FA65}"/>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11" name="Rectangle 10">
              <a:extLst>
                <a:ext uri="{FF2B5EF4-FFF2-40B4-BE49-F238E27FC236}">
                  <a16:creationId xmlns:a16="http://schemas.microsoft.com/office/drawing/2014/main" id="{828D3E5B-72B3-850E-0C95-69BF4A93809C}"/>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12" name="TextBox 11">
              <a:extLst>
                <a:ext uri="{FF2B5EF4-FFF2-40B4-BE49-F238E27FC236}">
                  <a16:creationId xmlns:a16="http://schemas.microsoft.com/office/drawing/2014/main" id="{C9C37B50-F066-993E-9C67-BAF4DA96C2ED}"/>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10"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2"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3"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9"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20"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21"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13" name="TextBox 12">
              <a:extLst>
                <a:ext uri="{FF2B5EF4-FFF2-40B4-BE49-F238E27FC236}">
                  <a16:creationId xmlns:a16="http://schemas.microsoft.com/office/drawing/2014/main" id="{30A25043-7E13-5306-BDAD-AF40D72A3B2A}"/>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extLst>
      <p:ext uri="{BB962C8B-B14F-4D97-AF65-F5344CB8AC3E}">
        <p14:creationId xmlns:p14="http://schemas.microsoft.com/office/powerpoint/2010/main" val="1190027503"/>
      </p:ext>
    </p:extLst>
  </p:cSld>
  <p:clrMapOvr>
    <a:masterClrMapping/>
  </p:clrMapOvr>
  <p:transition>
    <p:pull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2"/>
                                        </p:tgtEl>
                                        <p:attrNameLst>
                                          <p:attrName>ppt_x</p:attrName>
                                          <p:attrName>ppt_y</p:attrName>
                                        </p:attrNameLst>
                                      </p:cBhvr>
                                      <p:rCtr x="0" y="-15"/>
                                    </p:animMotion>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176434" y="19724"/>
            <a:ext cx="8111566" cy="10287000"/>
            <a:chOff x="0" y="0"/>
            <a:chExt cx="10935513" cy="13716000"/>
          </a:xfrm>
        </p:grpSpPr>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0935513" cy="13716000"/>
            </a:xfrm>
            <a:prstGeom prst="rect">
              <a:avLst/>
            </a:prstGeom>
          </p:spPr>
        </p:pic>
      </p:grpSp>
      <p:grpSp>
        <p:nvGrpSpPr>
          <p:cNvPr id="5" name="Group 5"/>
          <p:cNvGrpSpPr/>
          <p:nvPr/>
        </p:nvGrpSpPr>
        <p:grpSpPr>
          <a:xfrm>
            <a:off x="16744787" y="685216"/>
            <a:ext cx="808274" cy="686969"/>
            <a:chOff x="0" y="0"/>
            <a:chExt cx="1077699" cy="915959"/>
          </a:xfrm>
        </p:grpSpPr>
        <p:sp>
          <p:nvSpPr>
            <p:cNvPr id="6" name="Freeform 6"/>
            <p:cNvSpPr/>
            <p:nvPr/>
          </p:nvSpPr>
          <p:spPr>
            <a:xfrm>
              <a:off x="0" y="0"/>
              <a:ext cx="1077722" cy="915924"/>
            </a:xfrm>
            <a:custGeom>
              <a:avLst/>
              <a:gdLst/>
              <a:ahLst/>
              <a:cxnLst/>
              <a:rect l="l" t="t" r="r" b="b"/>
              <a:pathLst>
                <a:path w="1077722" h="915924">
                  <a:moveTo>
                    <a:pt x="0" y="0"/>
                  </a:moveTo>
                  <a:lnTo>
                    <a:pt x="1077722" y="0"/>
                  </a:lnTo>
                  <a:lnTo>
                    <a:pt x="1077722" y="915924"/>
                  </a:lnTo>
                  <a:lnTo>
                    <a:pt x="0" y="915924"/>
                  </a:lnTo>
                  <a:lnTo>
                    <a:pt x="0" y="0"/>
                  </a:lnTo>
                  <a:close/>
                </a:path>
              </a:pathLst>
            </a:custGeom>
            <a:blipFill>
              <a:blip r:embed="rId3" cstate="screen">
                <a:extLst>
                  <a:ext uri="{28A0092B-C50C-407E-A947-70E740481C1C}">
                    <a14:useLocalDpi xmlns:a14="http://schemas.microsoft.com/office/drawing/2010/main"/>
                  </a:ext>
                </a:extLst>
              </a:blip>
              <a:stretch>
                <a:fillRect t="-159" r="2" b="-163"/>
              </a:stretch>
            </a:blipFill>
          </p:spPr>
          <p:txBody>
            <a:bodyPr/>
            <a:lstStyle/>
            <a:p>
              <a:endParaRPr lang="en-GB">
                <a:latin typeface="Aptos" panose="020B0004020202020204" pitchFamily="34" charset="0"/>
              </a:endParaRPr>
            </a:p>
          </p:txBody>
        </p:sp>
      </p:grpSp>
      <p:grpSp>
        <p:nvGrpSpPr>
          <p:cNvPr id="7" name="Group 7"/>
          <p:cNvGrpSpPr/>
          <p:nvPr/>
        </p:nvGrpSpPr>
        <p:grpSpPr>
          <a:xfrm>
            <a:off x="0" y="9982364"/>
            <a:ext cx="18288000" cy="324360"/>
            <a:chOff x="0" y="0"/>
            <a:chExt cx="4816592" cy="85428"/>
          </a:xfrm>
        </p:grpSpPr>
        <p:sp>
          <p:nvSpPr>
            <p:cNvPr id="8" name="Freeform 8"/>
            <p:cNvSpPr/>
            <p:nvPr/>
          </p:nvSpPr>
          <p:spPr>
            <a:xfrm>
              <a:off x="0" y="0"/>
              <a:ext cx="4816592" cy="85428"/>
            </a:xfrm>
            <a:custGeom>
              <a:avLst/>
              <a:gdLst/>
              <a:ahLst/>
              <a:cxnLst/>
              <a:rect l="l" t="t" r="r" b="b"/>
              <a:pathLst>
                <a:path w="4816592" h="85428">
                  <a:moveTo>
                    <a:pt x="0" y="0"/>
                  </a:moveTo>
                  <a:lnTo>
                    <a:pt x="4816592" y="0"/>
                  </a:lnTo>
                  <a:lnTo>
                    <a:pt x="4816592" y="85428"/>
                  </a:lnTo>
                  <a:lnTo>
                    <a:pt x="0" y="85428"/>
                  </a:lnTo>
                  <a:close/>
                </a:path>
              </a:pathLst>
            </a:custGeom>
            <a:solidFill>
              <a:srgbClr val="00447C"/>
            </a:solidFill>
          </p:spPr>
          <p:txBody>
            <a:bodyPr/>
            <a:lstStyle/>
            <a:p>
              <a:endParaRPr lang="en-GB">
                <a:latin typeface="Aptos" panose="020B0004020202020204" pitchFamily="34" charset="0"/>
              </a:endParaRPr>
            </a:p>
          </p:txBody>
        </p:sp>
        <p:sp>
          <p:nvSpPr>
            <p:cNvPr id="9" name="TextBox 9"/>
            <p:cNvSpPr txBox="1"/>
            <p:nvPr/>
          </p:nvSpPr>
          <p:spPr>
            <a:xfrm>
              <a:off x="0" y="-161925"/>
              <a:ext cx="4816592" cy="247353"/>
            </a:xfrm>
            <a:prstGeom prst="rect">
              <a:avLst/>
            </a:prstGeom>
          </p:spPr>
          <p:txBody>
            <a:bodyPr lIns="50800" tIns="50800" rIns="50800" bIns="50800" rtlCol="0" anchor="ctr"/>
            <a:lstStyle/>
            <a:p>
              <a:pPr algn="ctr">
                <a:lnSpc>
                  <a:spcPts val="4185"/>
                </a:lnSpc>
              </a:pPr>
              <a:endParaRPr>
                <a:latin typeface="Aptos" panose="020B0004020202020204" pitchFamily="34" charset="0"/>
              </a:endParaRPr>
            </a:p>
          </p:txBody>
        </p:sp>
      </p:grpSp>
      <p:grpSp>
        <p:nvGrpSpPr>
          <p:cNvPr id="10" name="Group 10"/>
          <p:cNvGrpSpPr>
            <a:grpSpLocks noChangeAspect="1"/>
          </p:cNvGrpSpPr>
          <p:nvPr/>
        </p:nvGrpSpPr>
        <p:grpSpPr>
          <a:xfrm rot="-303489">
            <a:off x="15396023" y="9852660"/>
            <a:ext cx="3411317" cy="576282"/>
            <a:chOff x="0" y="0"/>
            <a:chExt cx="13716000" cy="2317077"/>
          </a:xfrm>
        </p:grpSpPr>
        <p:sp>
          <p:nvSpPr>
            <p:cNvPr id="11" name="Freeform 11"/>
            <p:cNvSpPr/>
            <p:nvPr/>
          </p:nvSpPr>
          <p:spPr>
            <a:xfrm>
              <a:off x="0" y="0"/>
              <a:ext cx="13716002" cy="2317115"/>
            </a:xfrm>
            <a:custGeom>
              <a:avLst/>
              <a:gdLst/>
              <a:ahLst/>
              <a:cxnLst/>
              <a:rect l="l" t="t" r="r" b="b"/>
              <a:pathLst>
                <a:path w="13716002" h="2317115">
                  <a:moveTo>
                    <a:pt x="7214362" y="0"/>
                  </a:moveTo>
                  <a:cubicBezTo>
                    <a:pt x="4541647" y="0"/>
                    <a:pt x="2069846" y="472567"/>
                    <a:pt x="57277" y="1273683"/>
                  </a:cubicBezTo>
                  <a:cubicBezTo>
                    <a:pt x="24511" y="1285113"/>
                    <a:pt x="381" y="1320038"/>
                    <a:pt x="0" y="1360170"/>
                  </a:cubicBezTo>
                  <a:lnTo>
                    <a:pt x="0" y="1360170"/>
                  </a:lnTo>
                  <a:lnTo>
                    <a:pt x="0" y="1361948"/>
                  </a:lnTo>
                  <a:cubicBezTo>
                    <a:pt x="381" y="1401953"/>
                    <a:pt x="22860" y="1436751"/>
                    <a:pt x="53594" y="1447927"/>
                  </a:cubicBezTo>
                  <a:cubicBezTo>
                    <a:pt x="53594" y="1447927"/>
                    <a:pt x="137414" y="1485265"/>
                    <a:pt x="169672" y="1496060"/>
                  </a:cubicBezTo>
                  <a:cubicBezTo>
                    <a:pt x="199390" y="1505839"/>
                    <a:pt x="228092" y="1510665"/>
                    <a:pt x="257302" y="1510665"/>
                  </a:cubicBezTo>
                  <a:cubicBezTo>
                    <a:pt x="286512" y="1510665"/>
                    <a:pt x="316103" y="1505839"/>
                    <a:pt x="347726" y="1496060"/>
                  </a:cubicBezTo>
                  <a:cubicBezTo>
                    <a:pt x="1496949" y="1172972"/>
                    <a:pt x="3297301" y="946404"/>
                    <a:pt x="4920488" y="946404"/>
                  </a:cubicBezTo>
                  <a:cubicBezTo>
                    <a:pt x="7508113" y="946404"/>
                    <a:pt x="9764903" y="1445768"/>
                    <a:pt x="11584178" y="2299081"/>
                  </a:cubicBezTo>
                  <a:cubicBezTo>
                    <a:pt x="11610975" y="2312162"/>
                    <a:pt x="11640693" y="2317115"/>
                    <a:pt x="11668506" y="2317115"/>
                  </a:cubicBezTo>
                  <a:cubicBezTo>
                    <a:pt x="11708892" y="2317115"/>
                    <a:pt x="11745088" y="2306828"/>
                    <a:pt x="11762360" y="2296668"/>
                  </a:cubicBezTo>
                  <a:cubicBezTo>
                    <a:pt x="11793348" y="2280285"/>
                    <a:pt x="13670789" y="1201801"/>
                    <a:pt x="13670789" y="1201801"/>
                  </a:cubicBezTo>
                  <a:lnTo>
                    <a:pt x="13668249" y="1201801"/>
                  </a:lnTo>
                  <a:cubicBezTo>
                    <a:pt x="13697460" y="1184021"/>
                    <a:pt x="13716002" y="1152525"/>
                    <a:pt x="13716002" y="1110488"/>
                  </a:cubicBezTo>
                  <a:cubicBezTo>
                    <a:pt x="13716002" y="1062736"/>
                    <a:pt x="13688950" y="1023239"/>
                    <a:pt x="13652756" y="1012444"/>
                  </a:cubicBezTo>
                  <a:lnTo>
                    <a:pt x="13650723" y="1009777"/>
                  </a:lnTo>
                  <a:cubicBezTo>
                    <a:pt x="11780647" y="370713"/>
                    <a:pt x="9575800" y="0"/>
                    <a:pt x="7214362" y="0"/>
                  </a:cubicBezTo>
                  <a:close/>
                </a:path>
              </a:pathLst>
            </a:custGeom>
            <a:solidFill>
              <a:srgbClr val="FFF067"/>
            </a:solidFill>
          </p:spPr>
          <p:txBody>
            <a:bodyPr/>
            <a:lstStyle/>
            <a:p>
              <a:endParaRPr lang="en-GB">
                <a:latin typeface="Aptos" panose="020B0004020202020204" pitchFamily="34" charset="0"/>
              </a:endParaRPr>
            </a:p>
          </p:txBody>
        </p:sp>
      </p:grpSp>
      <p:sp>
        <p:nvSpPr>
          <p:cNvPr id="12" name="Freeform 12"/>
          <p:cNvSpPr/>
          <p:nvPr/>
        </p:nvSpPr>
        <p:spPr>
          <a:xfrm>
            <a:off x="1287084" y="7366957"/>
            <a:ext cx="700597" cy="701114"/>
          </a:xfrm>
          <a:custGeom>
            <a:avLst/>
            <a:gdLst/>
            <a:ahLst/>
            <a:cxnLst/>
            <a:rect l="l" t="t" r="r" b="b"/>
            <a:pathLst>
              <a:path w="700597" h="701114">
                <a:moveTo>
                  <a:pt x="0" y="0"/>
                </a:moveTo>
                <a:lnTo>
                  <a:pt x="700597" y="0"/>
                </a:lnTo>
                <a:lnTo>
                  <a:pt x="700597" y="701114"/>
                </a:lnTo>
                <a:lnTo>
                  <a:pt x="0" y="70111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3" name="Freeform 13"/>
          <p:cNvSpPr/>
          <p:nvPr/>
        </p:nvSpPr>
        <p:spPr>
          <a:xfrm>
            <a:off x="1248870" y="8220471"/>
            <a:ext cx="632765" cy="799704"/>
          </a:xfrm>
          <a:custGeom>
            <a:avLst/>
            <a:gdLst/>
            <a:ahLst/>
            <a:cxnLst/>
            <a:rect l="l" t="t" r="r" b="b"/>
            <a:pathLst>
              <a:path w="632765" h="799704">
                <a:moveTo>
                  <a:pt x="0" y="0"/>
                </a:moveTo>
                <a:lnTo>
                  <a:pt x="632765" y="0"/>
                </a:lnTo>
                <a:lnTo>
                  <a:pt x="632765" y="799704"/>
                </a:lnTo>
                <a:lnTo>
                  <a:pt x="0" y="79970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4" name="Freeform 14"/>
          <p:cNvSpPr/>
          <p:nvPr/>
        </p:nvSpPr>
        <p:spPr>
          <a:xfrm>
            <a:off x="1278326" y="5494543"/>
            <a:ext cx="777025" cy="643312"/>
          </a:xfrm>
          <a:custGeom>
            <a:avLst/>
            <a:gdLst/>
            <a:ahLst/>
            <a:cxnLst/>
            <a:rect l="l" t="t" r="r" b="b"/>
            <a:pathLst>
              <a:path w="777025" h="643312">
                <a:moveTo>
                  <a:pt x="0" y="0"/>
                </a:moveTo>
                <a:lnTo>
                  <a:pt x="777025" y="0"/>
                </a:lnTo>
                <a:lnTo>
                  <a:pt x="777025" y="643312"/>
                </a:lnTo>
                <a:lnTo>
                  <a:pt x="0" y="6433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sp>
        <p:nvSpPr>
          <p:cNvPr id="15" name="Freeform 15"/>
          <p:cNvSpPr/>
          <p:nvPr/>
        </p:nvSpPr>
        <p:spPr>
          <a:xfrm>
            <a:off x="1278326" y="6392227"/>
            <a:ext cx="709355" cy="720358"/>
          </a:xfrm>
          <a:custGeom>
            <a:avLst/>
            <a:gdLst/>
            <a:ahLst/>
            <a:cxnLst/>
            <a:rect l="l" t="t" r="r" b="b"/>
            <a:pathLst>
              <a:path w="709355" h="720358">
                <a:moveTo>
                  <a:pt x="0" y="0"/>
                </a:moveTo>
                <a:lnTo>
                  <a:pt x="709355" y="0"/>
                </a:lnTo>
                <a:lnTo>
                  <a:pt x="709355" y="720358"/>
                </a:lnTo>
                <a:lnTo>
                  <a:pt x="0" y="720358"/>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GB">
              <a:latin typeface="Aptos" panose="020B0004020202020204" pitchFamily="34" charset="0"/>
            </a:endParaRPr>
          </a:p>
        </p:txBody>
      </p:sp>
      <p:grpSp>
        <p:nvGrpSpPr>
          <p:cNvPr id="16" name="Group 16"/>
          <p:cNvGrpSpPr/>
          <p:nvPr/>
        </p:nvGrpSpPr>
        <p:grpSpPr>
          <a:xfrm>
            <a:off x="2178298" y="6281852"/>
            <a:ext cx="7253501" cy="916204"/>
            <a:chOff x="0" y="0"/>
            <a:chExt cx="6687440" cy="847452"/>
          </a:xfrm>
        </p:grpSpPr>
        <p:sp>
          <p:nvSpPr>
            <p:cNvPr id="17" name="Freeform 17"/>
            <p:cNvSpPr/>
            <p:nvPr/>
          </p:nvSpPr>
          <p:spPr>
            <a:xfrm>
              <a:off x="0" y="0"/>
              <a:ext cx="6687440" cy="847452"/>
            </a:xfrm>
            <a:custGeom>
              <a:avLst/>
              <a:gdLst/>
              <a:ahLst/>
              <a:cxnLst/>
              <a:rect l="l" t="t" r="r" b="b"/>
              <a:pathLst>
                <a:path w="6687440" h="847452">
                  <a:moveTo>
                    <a:pt x="6562980" y="847452"/>
                  </a:moveTo>
                  <a:lnTo>
                    <a:pt x="124460" y="847452"/>
                  </a:lnTo>
                  <a:cubicBezTo>
                    <a:pt x="55880" y="847452"/>
                    <a:pt x="0" y="791572"/>
                    <a:pt x="0" y="722992"/>
                  </a:cubicBezTo>
                  <a:lnTo>
                    <a:pt x="0" y="124460"/>
                  </a:lnTo>
                  <a:cubicBezTo>
                    <a:pt x="0" y="55880"/>
                    <a:pt x="55880" y="0"/>
                    <a:pt x="124460" y="0"/>
                  </a:cubicBezTo>
                  <a:lnTo>
                    <a:pt x="6562980" y="0"/>
                  </a:lnTo>
                  <a:cubicBezTo>
                    <a:pt x="6631560" y="0"/>
                    <a:pt x="6687440" y="55880"/>
                    <a:pt x="6687440" y="124460"/>
                  </a:cubicBezTo>
                  <a:lnTo>
                    <a:pt x="6687440" y="722992"/>
                  </a:lnTo>
                  <a:cubicBezTo>
                    <a:pt x="6687440" y="791572"/>
                    <a:pt x="6631560" y="847452"/>
                    <a:pt x="6562980" y="847452"/>
                  </a:cubicBezTo>
                  <a:close/>
                </a:path>
              </a:pathLst>
            </a:custGeom>
            <a:solidFill>
              <a:srgbClr val="E3F6FF"/>
            </a:solidFill>
          </p:spPr>
          <p:txBody>
            <a:bodyPr/>
            <a:lstStyle/>
            <a:p>
              <a:endParaRPr lang="en-GB">
                <a:latin typeface="Aptos" panose="020B0004020202020204" pitchFamily="34" charset="0"/>
              </a:endParaRPr>
            </a:p>
          </p:txBody>
        </p:sp>
      </p:grpSp>
      <p:grpSp>
        <p:nvGrpSpPr>
          <p:cNvPr id="18" name="Group 18"/>
          <p:cNvGrpSpPr/>
          <p:nvPr/>
        </p:nvGrpSpPr>
        <p:grpSpPr>
          <a:xfrm>
            <a:off x="2178298" y="7350456"/>
            <a:ext cx="7253501" cy="713977"/>
            <a:chOff x="0" y="0"/>
            <a:chExt cx="6744547" cy="660400"/>
          </a:xfrm>
        </p:grpSpPr>
        <p:sp>
          <p:nvSpPr>
            <p:cNvPr id="19" name="Freeform 19"/>
            <p:cNvSpPr/>
            <p:nvPr/>
          </p:nvSpPr>
          <p:spPr>
            <a:xfrm>
              <a:off x="0" y="0"/>
              <a:ext cx="6744547" cy="660400"/>
            </a:xfrm>
            <a:custGeom>
              <a:avLst/>
              <a:gdLst/>
              <a:ahLst/>
              <a:cxnLst/>
              <a:rect l="l" t="t" r="r" b="b"/>
              <a:pathLst>
                <a:path w="6744547" h="660400">
                  <a:moveTo>
                    <a:pt x="6620087" y="660400"/>
                  </a:moveTo>
                  <a:lnTo>
                    <a:pt x="124460" y="660400"/>
                  </a:lnTo>
                  <a:cubicBezTo>
                    <a:pt x="55880" y="660400"/>
                    <a:pt x="0" y="604520"/>
                    <a:pt x="0" y="535940"/>
                  </a:cubicBezTo>
                  <a:lnTo>
                    <a:pt x="0" y="124460"/>
                  </a:lnTo>
                  <a:cubicBezTo>
                    <a:pt x="0" y="55880"/>
                    <a:pt x="55880" y="0"/>
                    <a:pt x="124460" y="0"/>
                  </a:cubicBezTo>
                  <a:lnTo>
                    <a:pt x="6620087" y="0"/>
                  </a:lnTo>
                  <a:cubicBezTo>
                    <a:pt x="6688667" y="0"/>
                    <a:pt x="6744547" y="55880"/>
                    <a:pt x="6744547" y="124460"/>
                  </a:cubicBezTo>
                  <a:lnTo>
                    <a:pt x="6744547" y="535940"/>
                  </a:lnTo>
                  <a:cubicBezTo>
                    <a:pt x="6744547" y="604520"/>
                    <a:pt x="6688667" y="660400"/>
                    <a:pt x="6620087" y="660400"/>
                  </a:cubicBezTo>
                  <a:close/>
                </a:path>
              </a:pathLst>
            </a:custGeom>
            <a:solidFill>
              <a:srgbClr val="E3F6FF"/>
            </a:solidFill>
          </p:spPr>
          <p:txBody>
            <a:bodyPr/>
            <a:lstStyle/>
            <a:p>
              <a:endParaRPr lang="en-GB">
                <a:latin typeface="Aptos" panose="020B0004020202020204" pitchFamily="34" charset="0"/>
              </a:endParaRPr>
            </a:p>
          </p:txBody>
        </p:sp>
      </p:grpSp>
      <p:sp>
        <p:nvSpPr>
          <p:cNvPr id="20" name="TextBox 20"/>
          <p:cNvSpPr txBox="1"/>
          <p:nvPr/>
        </p:nvSpPr>
        <p:spPr>
          <a:xfrm>
            <a:off x="2391658" y="6404883"/>
            <a:ext cx="6054657" cy="736035"/>
          </a:xfrm>
          <a:prstGeom prst="rect">
            <a:avLst/>
          </a:prstGeom>
        </p:spPr>
        <p:txBody>
          <a:bodyPr lIns="0" tIns="0" rIns="0" bIns="0" rtlCol="0" anchor="t">
            <a:spAutoFit/>
          </a:bodyPr>
          <a:lstStyle/>
          <a:p>
            <a:pPr marL="0" lvl="0" indent="0" algn="l">
              <a:lnSpc>
                <a:spcPts val="2879"/>
              </a:lnSpc>
            </a:pPr>
            <a:r>
              <a:rPr lang="en-US" sz="2400" dirty="0">
                <a:solidFill>
                  <a:srgbClr val="000000"/>
                </a:solidFill>
                <a:latin typeface="Aptos" panose="020B0004020202020204" pitchFamily="34" charset="0"/>
                <a:ea typeface="Dax Offc"/>
                <a:cs typeface="Dax Offc"/>
                <a:sym typeface="Dax Offc"/>
              </a:rPr>
              <a:t>Complementary customs health check for your business</a:t>
            </a:r>
          </a:p>
        </p:txBody>
      </p:sp>
      <p:sp>
        <p:nvSpPr>
          <p:cNvPr id="21" name="TextBox 21"/>
          <p:cNvSpPr txBox="1"/>
          <p:nvPr/>
        </p:nvSpPr>
        <p:spPr>
          <a:xfrm>
            <a:off x="2366973" y="7525826"/>
            <a:ext cx="4820204" cy="383375"/>
          </a:xfrm>
          <a:prstGeom prst="rect">
            <a:avLst/>
          </a:prstGeom>
        </p:spPr>
        <p:txBody>
          <a:bodyPr lIns="0" tIns="0" rIns="0" bIns="0" rtlCol="0" anchor="t">
            <a:spAutoFit/>
          </a:bodyPr>
          <a:lstStyle/>
          <a:p>
            <a:pPr marL="0" lvl="0" indent="0" algn="l">
              <a:lnSpc>
                <a:spcPts val="3120"/>
              </a:lnSpc>
              <a:spcBef>
                <a:spcPct val="0"/>
              </a:spcBef>
            </a:pPr>
            <a:r>
              <a:rPr lang="en-US" sz="2400" dirty="0">
                <a:solidFill>
                  <a:srgbClr val="000000"/>
                </a:solidFill>
                <a:latin typeface="Aptos" panose="020B0004020202020204" pitchFamily="34" charset="0"/>
                <a:ea typeface="Dax Offc"/>
                <a:cs typeface="Dax Offc"/>
                <a:sym typeface="Dax Offc"/>
              </a:rPr>
              <a:t>GAC Sure - insurance as you need it</a:t>
            </a:r>
          </a:p>
        </p:txBody>
      </p:sp>
      <p:sp>
        <p:nvSpPr>
          <p:cNvPr id="23" name="TextBox 23"/>
          <p:cNvSpPr txBox="1"/>
          <p:nvPr/>
        </p:nvSpPr>
        <p:spPr>
          <a:xfrm>
            <a:off x="1248870" y="746106"/>
            <a:ext cx="7895130" cy="304379"/>
          </a:xfrm>
          <a:prstGeom prst="rect">
            <a:avLst/>
          </a:prstGeom>
        </p:spPr>
        <p:txBody>
          <a:bodyPr lIns="0" tIns="0" rIns="0" bIns="0" rtlCol="0" anchor="t">
            <a:spAutoFit/>
          </a:bodyPr>
          <a:lstStyle/>
          <a:p>
            <a:pPr algn="l">
              <a:lnSpc>
                <a:spcPts val="2520"/>
              </a:lnSpc>
            </a:pPr>
            <a:r>
              <a:rPr lang="en-US" sz="1800">
                <a:solidFill>
                  <a:srgbClr val="00447C"/>
                </a:solidFill>
                <a:latin typeface="Aptos" panose="020B0004020202020204" pitchFamily="34" charset="0"/>
                <a:ea typeface="Dax Offc"/>
                <a:cs typeface="Dax Offc"/>
                <a:sym typeface="Dax Offc"/>
              </a:rPr>
              <a:t>Adding value everyday</a:t>
            </a:r>
          </a:p>
        </p:txBody>
      </p:sp>
      <p:sp>
        <p:nvSpPr>
          <p:cNvPr id="24" name="TextBox 24"/>
          <p:cNvSpPr txBox="1"/>
          <p:nvPr/>
        </p:nvSpPr>
        <p:spPr>
          <a:xfrm>
            <a:off x="1248870" y="2496391"/>
            <a:ext cx="8504730" cy="2454454"/>
          </a:xfrm>
          <a:prstGeom prst="rect">
            <a:avLst/>
          </a:prstGeom>
        </p:spPr>
        <p:txBody>
          <a:bodyPr wrap="square" lIns="0" tIns="0" rIns="0" bIns="0" rtlCol="0" anchor="t">
            <a:spAutoFit/>
          </a:bodyPr>
          <a:lstStyle/>
          <a:p>
            <a:pPr algn="l">
              <a:lnSpc>
                <a:spcPts val="2879"/>
              </a:lnSpc>
            </a:pPr>
            <a:r>
              <a:rPr lang="en-US" sz="2400" dirty="0">
                <a:solidFill>
                  <a:srgbClr val="000000"/>
                </a:solidFill>
                <a:latin typeface="Aptos" panose="020B0004020202020204" pitchFamily="34" charset="0"/>
                <a:ea typeface="Dax Offc"/>
                <a:cs typeface="Dax Offc"/>
                <a:sym typeface="Dax Offc"/>
              </a:rPr>
              <a:t>We believe in flexibility, responding to the needs of our customers and adapting to global circumstances. That’s why we have developed a suite of </a:t>
            </a:r>
            <a:r>
              <a:rPr lang="en-US" sz="2400" b="1" dirty="0">
                <a:solidFill>
                  <a:srgbClr val="00447C"/>
                </a:solidFill>
                <a:latin typeface="Aptos" panose="020B0004020202020204" pitchFamily="34" charset="0"/>
                <a:ea typeface="Dax Offc Bold"/>
                <a:cs typeface="Dax Offc Bold"/>
                <a:sym typeface="Dax Offc Bold"/>
              </a:rPr>
              <a:t>additional services to keep your cargo moving</a:t>
            </a:r>
            <a:r>
              <a:rPr lang="en-US" sz="2400" dirty="0">
                <a:solidFill>
                  <a:srgbClr val="000000"/>
                </a:solidFill>
                <a:latin typeface="Aptos" panose="020B0004020202020204" pitchFamily="34" charset="0"/>
                <a:ea typeface="Dax Offc"/>
                <a:cs typeface="Dax Offc"/>
                <a:sym typeface="Dax Offc"/>
              </a:rPr>
              <a:t>. </a:t>
            </a:r>
          </a:p>
          <a:p>
            <a:pPr algn="l">
              <a:lnSpc>
                <a:spcPts val="1800"/>
              </a:lnSpc>
            </a:pPr>
            <a:endParaRPr lang="en-US" sz="2400" dirty="0">
              <a:solidFill>
                <a:srgbClr val="000000"/>
              </a:solidFill>
              <a:latin typeface="Aptos" panose="020B0004020202020204" pitchFamily="34" charset="0"/>
              <a:ea typeface="Dax Offc"/>
              <a:cs typeface="Dax Offc"/>
              <a:sym typeface="Dax Offc"/>
            </a:endParaRPr>
          </a:p>
          <a:p>
            <a:pPr algn="l">
              <a:lnSpc>
                <a:spcPts val="2879"/>
              </a:lnSpc>
            </a:pPr>
            <a:r>
              <a:rPr lang="en-US" sz="2400" dirty="0">
                <a:solidFill>
                  <a:srgbClr val="000000"/>
                </a:solidFill>
                <a:latin typeface="Aptos" panose="020B0004020202020204" pitchFamily="34" charset="0"/>
                <a:ea typeface="Dax Offc"/>
                <a:cs typeface="Dax Offc"/>
                <a:sym typeface="Dax Offc"/>
              </a:rPr>
              <a:t>What’s more, our logistics expertise can be applied to niche logistics areas. </a:t>
            </a:r>
            <a:r>
              <a:rPr lang="en-US" sz="2400" b="1" dirty="0">
                <a:solidFill>
                  <a:srgbClr val="00447C"/>
                </a:solidFill>
                <a:latin typeface="Aptos" panose="020B0004020202020204" pitchFamily="34" charset="0"/>
                <a:ea typeface="Dax Offc Bold"/>
                <a:cs typeface="Dax Offc Bold"/>
                <a:sym typeface="Dax Offc Bold"/>
              </a:rPr>
              <a:t>From automotive to superyachts, choose GAC</a:t>
            </a:r>
            <a:r>
              <a:rPr lang="en-US" sz="2400" dirty="0">
                <a:solidFill>
                  <a:srgbClr val="00447C"/>
                </a:solidFill>
                <a:latin typeface="Aptos" panose="020B0004020202020204" pitchFamily="34" charset="0"/>
                <a:ea typeface="Dax Offc"/>
                <a:cs typeface="Dax Offc"/>
                <a:sym typeface="Dax Offc"/>
              </a:rPr>
              <a:t>.</a:t>
            </a:r>
          </a:p>
        </p:txBody>
      </p:sp>
      <p:grpSp>
        <p:nvGrpSpPr>
          <p:cNvPr id="25" name="Group 25"/>
          <p:cNvGrpSpPr/>
          <p:nvPr/>
        </p:nvGrpSpPr>
        <p:grpSpPr>
          <a:xfrm>
            <a:off x="2178298" y="8306198"/>
            <a:ext cx="7253501" cy="713977"/>
            <a:chOff x="0" y="0"/>
            <a:chExt cx="6709201" cy="660400"/>
          </a:xfrm>
        </p:grpSpPr>
        <p:sp>
          <p:nvSpPr>
            <p:cNvPr id="26" name="Freeform 26"/>
            <p:cNvSpPr/>
            <p:nvPr/>
          </p:nvSpPr>
          <p:spPr>
            <a:xfrm>
              <a:off x="0" y="0"/>
              <a:ext cx="6709201" cy="660400"/>
            </a:xfrm>
            <a:custGeom>
              <a:avLst/>
              <a:gdLst/>
              <a:ahLst/>
              <a:cxnLst/>
              <a:rect l="l" t="t" r="r" b="b"/>
              <a:pathLst>
                <a:path w="6709201" h="660400">
                  <a:moveTo>
                    <a:pt x="6584741" y="660400"/>
                  </a:moveTo>
                  <a:lnTo>
                    <a:pt x="124460" y="660400"/>
                  </a:lnTo>
                  <a:cubicBezTo>
                    <a:pt x="55880" y="660400"/>
                    <a:pt x="0" y="604520"/>
                    <a:pt x="0" y="535940"/>
                  </a:cubicBezTo>
                  <a:lnTo>
                    <a:pt x="0" y="124460"/>
                  </a:lnTo>
                  <a:cubicBezTo>
                    <a:pt x="0" y="55880"/>
                    <a:pt x="55880" y="0"/>
                    <a:pt x="124460" y="0"/>
                  </a:cubicBezTo>
                  <a:lnTo>
                    <a:pt x="6584741" y="0"/>
                  </a:lnTo>
                  <a:cubicBezTo>
                    <a:pt x="6653321" y="0"/>
                    <a:pt x="6709201" y="55880"/>
                    <a:pt x="6709201" y="124460"/>
                  </a:cubicBezTo>
                  <a:lnTo>
                    <a:pt x="6709201" y="535940"/>
                  </a:lnTo>
                  <a:cubicBezTo>
                    <a:pt x="6709201" y="604520"/>
                    <a:pt x="6653321" y="660400"/>
                    <a:pt x="6584741" y="660400"/>
                  </a:cubicBezTo>
                  <a:close/>
                </a:path>
              </a:pathLst>
            </a:custGeom>
            <a:solidFill>
              <a:srgbClr val="E3F6FF"/>
            </a:solidFill>
          </p:spPr>
          <p:txBody>
            <a:bodyPr/>
            <a:lstStyle/>
            <a:p>
              <a:endParaRPr lang="en-GB">
                <a:latin typeface="Aptos" panose="020B0004020202020204" pitchFamily="34" charset="0"/>
              </a:endParaRPr>
            </a:p>
          </p:txBody>
        </p:sp>
      </p:grpSp>
      <p:sp>
        <p:nvSpPr>
          <p:cNvPr id="27" name="TextBox 27"/>
          <p:cNvSpPr txBox="1"/>
          <p:nvPr/>
        </p:nvSpPr>
        <p:spPr>
          <a:xfrm>
            <a:off x="2366973" y="8476611"/>
            <a:ext cx="4820204" cy="383375"/>
          </a:xfrm>
          <a:prstGeom prst="rect">
            <a:avLst/>
          </a:prstGeom>
        </p:spPr>
        <p:txBody>
          <a:bodyPr lIns="0" tIns="0" rIns="0" bIns="0" rtlCol="0" anchor="t">
            <a:spAutoFit/>
          </a:bodyPr>
          <a:lstStyle/>
          <a:p>
            <a:pPr marL="0" lvl="0" indent="0" algn="l">
              <a:lnSpc>
                <a:spcPts val="3120"/>
              </a:lnSpc>
              <a:spcBef>
                <a:spcPct val="0"/>
              </a:spcBef>
            </a:pPr>
            <a:r>
              <a:rPr lang="en-US" sz="2400" dirty="0">
                <a:solidFill>
                  <a:srgbClr val="000000"/>
                </a:solidFill>
                <a:latin typeface="Aptos" panose="020B0004020202020204" pitchFamily="34" charset="0"/>
                <a:ea typeface="Dax Offc"/>
                <a:cs typeface="Dax Offc"/>
                <a:sym typeface="Dax Offc"/>
              </a:rPr>
              <a:t>Freight CO</a:t>
            </a:r>
            <a:r>
              <a:rPr lang="en-US" sz="2400" baseline="-25000" dirty="0">
                <a:solidFill>
                  <a:srgbClr val="000000"/>
                </a:solidFill>
                <a:latin typeface="Aptos" panose="020B0004020202020204" pitchFamily="34" charset="0"/>
                <a:ea typeface="Dax Offc"/>
                <a:cs typeface="Dax Offc"/>
                <a:sym typeface="Dax Offc"/>
              </a:rPr>
              <a:t>2</a:t>
            </a:r>
            <a:r>
              <a:rPr lang="en-US" sz="2400" dirty="0">
                <a:solidFill>
                  <a:srgbClr val="000000"/>
                </a:solidFill>
                <a:latin typeface="Aptos" panose="020B0004020202020204" pitchFamily="34" charset="0"/>
                <a:ea typeface="Dax Offc"/>
                <a:cs typeface="Dax Offc"/>
                <a:sym typeface="Dax Offc"/>
              </a:rPr>
              <a:t>e emissions portal</a:t>
            </a:r>
          </a:p>
        </p:txBody>
      </p:sp>
      <p:grpSp>
        <p:nvGrpSpPr>
          <p:cNvPr id="28" name="Group 28"/>
          <p:cNvGrpSpPr/>
          <p:nvPr/>
        </p:nvGrpSpPr>
        <p:grpSpPr>
          <a:xfrm>
            <a:off x="2178298" y="5449141"/>
            <a:ext cx="7253501" cy="713977"/>
            <a:chOff x="0" y="0"/>
            <a:chExt cx="6709201" cy="660400"/>
          </a:xfrm>
        </p:grpSpPr>
        <p:sp>
          <p:nvSpPr>
            <p:cNvPr id="29" name="Freeform 29"/>
            <p:cNvSpPr/>
            <p:nvPr/>
          </p:nvSpPr>
          <p:spPr>
            <a:xfrm>
              <a:off x="0" y="0"/>
              <a:ext cx="6709201" cy="660400"/>
            </a:xfrm>
            <a:custGeom>
              <a:avLst/>
              <a:gdLst/>
              <a:ahLst/>
              <a:cxnLst/>
              <a:rect l="l" t="t" r="r" b="b"/>
              <a:pathLst>
                <a:path w="6709201" h="660400">
                  <a:moveTo>
                    <a:pt x="6584741" y="660400"/>
                  </a:moveTo>
                  <a:lnTo>
                    <a:pt x="124460" y="660400"/>
                  </a:lnTo>
                  <a:cubicBezTo>
                    <a:pt x="55880" y="660400"/>
                    <a:pt x="0" y="604520"/>
                    <a:pt x="0" y="535940"/>
                  </a:cubicBezTo>
                  <a:lnTo>
                    <a:pt x="0" y="124460"/>
                  </a:lnTo>
                  <a:cubicBezTo>
                    <a:pt x="0" y="55880"/>
                    <a:pt x="55880" y="0"/>
                    <a:pt x="124460" y="0"/>
                  </a:cubicBezTo>
                  <a:lnTo>
                    <a:pt x="6584741" y="0"/>
                  </a:lnTo>
                  <a:cubicBezTo>
                    <a:pt x="6653321" y="0"/>
                    <a:pt x="6709201" y="55880"/>
                    <a:pt x="6709201" y="124460"/>
                  </a:cubicBezTo>
                  <a:lnTo>
                    <a:pt x="6709201" y="535940"/>
                  </a:lnTo>
                  <a:cubicBezTo>
                    <a:pt x="6709201" y="604520"/>
                    <a:pt x="6653321" y="660400"/>
                    <a:pt x="6584741" y="660400"/>
                  </a:cubicBezTo>
                  <a:close/>
                </a:path>
              </a:pathLst>
            </a:custGeom>
            <a:solidFill>
              <a:srgbClr val="E3F6FF"/>
            </a:solidFill>
          </p:spPr>
          <p:txBody>
            <a:bodyPr/>
            <a:lstStyle/>
            <a:p>
              <a:endParaRPr lang="en-GB">
                <a:latin typeface="Aptos" panose="020B0004020202020204" pitchFamily="34" charset="0"/>
              </a:endParaRPr>
            </a:p>
          </p:txBody>
        </p:sp>
      </p:grpSp>
      <p:sp>
        <p:nvSpPr>
          <p:cNvPr id="30" name="TextBox 30"/>
          <p:cNvSpPr txBox="1"/>
          <p:nvPr/>
        </p:nvSpPr>
        <p:spPr>
          <a:xfrm>
            <a:off x="2391658" y="5602600"/>
            <a:ext cx="4820204" cy="383375"/>
          </a:xfrm>
          <a:prstGeom prst="rect">
            <a:avLst/>
          </a:prstGeom>
        </p:spPr>
        <p:txBody>
          <a:bodyPr lIns="0" tIns="0" rIns="0" bIns="0" rtlCol="0" anchor="t">
            <a:spAutoFit/>
          </a:bodyPr>
          <a:lstStyle/>
          <a:p>
            <a:pPr marL="0" lvl="0" indent="0" algn="l">
              <a:lnSpc>
                <a:spcPts val="3120"/>
              </a:lnSpc>
              <a:spcBef>
                <a:spcPct val="0"/>
              </a:spcBef>
            </a:pPr>
            <a:r>
              <a:rPr lang="en-US" sz="2400" dirty="0">
                <a:solidFill>
                  <a:srgbClr val="000000"/>
                </a:solidFill>
                <a:latin typeface="Aptos" panose="020B0004020202020204" pitchFamily="34" charset="0"/>
                <a:ea typeface="Dax Offc"/>
                <a:cs typeface="Dax Offc"/>
                <a:sym typeface="Dax Offc"/>
              </a:rPr>
              <a:t>Track and Trace portal</a:t>
            </a:r>
          </a:p>
        </p:txBody>
      </p:sp>
      <p:sp>
        <p:nvSpPr>
          <p:cNvPr id="32" name="TextBox 32">
            <a:extLst>
              <a:ext uri="{FF2B5EF4-FFF2-40B4-BE49-F238E27FC236}">
                <a16:creationId xmlns:a16="http://schemas.microsoft.com/office/drawing/2014/main" id="{5D17CF28-A37F-4CE1-A0D9-925F30C2EFD1}"/>
              </a:ext>
            </a:extLst>
          </p:cNvPr>
          <p:cNvSpPr txBox="1"/>
          <p:nvPr/>
        </p:nvSpPr>
        <p:spPr>
          <a:xfrm>
            <a:off x="1248870" y="1059028"/>
            <a:ext cx="6751238" cy="846386"/>
          </a:xfrm>
          <a:prstGeom prst="rect">
            <a:avLst/>
          </a:prstGeom>
        </p:spPr>
        <p:txBody>
          <a:bodyPr lIns="0" tIns="0" rIns="0" bIns="0" rtlCol="0" anchor="t">
            <a:spAutoFit/>
          </a:bodyPr>
          <a:lstStyle/>
          <a:p>
            <a:pPr algn="l">
              <a:lnSpc>
                <a:spcPts val="6600"/>
              </a:lnSpc>
            </a:pPr>
            <a:r>
              <a:rPr lang="en-US" sz="5500" b="1" dirty="0">
                <a:solidFill>
                  <a:srgbClr val="00447C"/>
                </a:solidFill>
                <a:latin typeface="Aptos" panose="020B0004020202020204" pitchFamily="34" charset="0"/>
                <a:ea typeface="Dax Offc Bold"/>
                <a:cs typeface="Dax Offc Bold"/>
                <a:sym typeface="Dax Offc Bold"/>
              </a:rPr>
              <a:t>Additional Services</a:t>
            </a:r>
          </a:p>
        </p:txBody>
      </p:sp>
      <p:grpSp>
        <p:nvGrpSpPr>
          <p:cNvPr id="2" name="Group 1">
            <a:extLst>
              <a:ext uri="{FF2B5EF4-FFF2-40B4-BE49-F238E27FC236}">
                <a16:creationId xmlns:a16="http://schemas.microsoft.com/office/drawing/2014/main" id="{79B0019C-02A2-03BD-6125-B331419E76FA}"/>
              </a:ext>
            </a:extLst>
          </p:cNvPr>
          <p:cNvGrpSpPr/>
          <p:nvPr/>
        </p:nvGrpSpPr>
        <p:grpSpPr>
          <a:xfrm>
            <a:off x="-2667000" y="720141"/>
            <a:ext cx="3771900" cy="9486283"/>
            <a:chOff x="-1719351" y="685215"/>
            <a:chExt cx="4151603" cy="10090697"/>
          </a:xfrm>
        </p:grpSpPr>
        <p:grpSp>
          <p:nvGrpSpPr>
            <p:cNvPr id="22" name="Group 5">
              <a:extLst>
                <a:ext uri="{FF2B5EF4-FFF2-40B4-BE49-F238E27FC236}">
                  <a16:creationId xmlns:a16="http://schemas.microsoft.com/office/drawing/2014/main" id="{E69788EF-ACF4-6249-9792-F5F6CD38A0C7}"/>
                </a:ext>
              </a:extLst>
            </p:cNvPr>
            <p:cNvGrpSpPr/>
            <p:nvPr/>
          </p:nvGrpSpPr>
          <p:grpSpPr>
            <a:xfrm rot="-5400000">
              <a:off x="1638438" y="260734"/>
              <a:ext cx="369333" cy="1218295"/>
              <a:chOff x="0" y="0"/>
              <a:chExt cx="62801" cy="196494"/>
            </a:xfrm>
          </p:grpSpPr>
          <p:sp>
            <p:nvSpPr>
              <p:cNvPr id="35" name="Freeform 6">
                <a:extLst>
                  <a:ext uri="{FF2B5EF4-FFF2-40B4-BE49-F238E27FC236}">
                    <a16:creationId xmlns:a16="http://schemas.microsoft.com/office/drawing/2014/main" id="{22893C36-171F-172E-E8D1-50F7D90F82C2}"/>
                  </a:ext>
                </a:extLst>
              </p:cNvPr>
              <p:cNvSpPr/>
              <p:nvPr/>
            </p:nvSpPr>
            <p:spPr>
              <a:xfrm>
                <a:off x="0" y="0"/>
                <a:ext cx="62801" cy="196494"/>
              </a:xfrm>
              <a:custGeom>
                <a:avLst/>
                <a:gdLst/>
                <a:ahLst/>
                <a:cxnLst/>
                <a:rect l="l" t="t" r="r" b="b"/>
                <a:pathLst>
                  <a:path w="62801" h="196494">
                    <a:moveTo>
                      <a:pt x="0" y="0"/>
                    </a:moveTo>
                    <a:lnTo>
                      <a:pt x="62801" y="0"/>
                    </a:lnTo>
                    <a:lnTo>
                      <a:pt x="62801" y="196494"/>
                    </a:lnTo>
                    <a:lnTo>
                      <a:pt x="0" y="196494"/>
                    </a:lnTo>
                    <a:close/>
                  </a:path>
                </a:pathLst>
              </a:custGeom>
              <a:solidFill>
                <a:srgbClr val="00447C"/>
              </a:solidFill>
            </p:spPr>
            <p:txBody>
              <a:bodyPr/>
              <a:lstStyle/>
              <a:p>
                <a:endParaRPr lang="en-GB" b="1" dirty="0">
                  <a:latin typeface="Aptos" panose="020B0004020202020204" pitchFamily="34" charset="0"/>
                </a:endParaRPr>
              </a:p>
            </p:txBody>
          </p:sp>
          <p:sp>
            <p:nvSpPr>
              <p:cNvPr id="36" name="TextBox 7">
                <a:extLst>
                  <a:ext uri="{FF2B5EF4-FFF2-40B4-BE49-F238E27FC236}">
                    <a16:creationId xmlns:a16="http://schemas.microsoft.com/office/drawing/2014/main" id="{D9EEC58E-1B3D-A010-B344-1FA09D70B119}"/>
                  </a:ext>
                </a:extLst>
              </p:cNvPr>
              <p:cNvSpPr txBox="1"/>
              <p:nvPr/>
            </p:nvSpPr>
            <p:spPr>
              <a:xfrm>
                <a:off x="0" y="-85725"/>
                <a:ext cx="62801" cy="282219"/>
              </a:xfrm>
              <a:prstGeom prst="rect">
                <a:avLst/>
              </a:prstGeom>
            </p:spPr>
            <p:txBody>
              <a:bodyPr lIns="50800" tIns="50800" rIns="50800" bIns="50800" rtlCol="0" anchor="ctr"/>
              <a:lstStyle/>
              <a:p>
                <a:pPr algn="ctr">
                  <a:lnSpc>
                    <a:spcPts val="2659"/>
                  </a:lnSpc>
                </a:pPr>
                <a:endParaRPr b="1">
                  <a:latin typeface="Aptos" panose="020B0004020202020204" pitchFamily="34" charset="0"/>
                </a:endParaRPr>
              </a:p>
            </p:txBody>
          </p:sp>
        </p:grpSp>
        <p:sp>
          <p:nvSpPr>
            <p:cNvPr id="31" name="Rectangle 30">
              <a:extLst>
                <a:ext uri="{FF2B5EF4-FFF2-40B4-BE49-F238E27FC236}">
                  <a16:creationId xmlns:a16="http://schemas.microsoft.com/office/drawing/2014/main" id="{65C64A9F-E0BB-186B-C385-D81834F37273}"/>
                </a:ext>
              </a:extLst>
            </p:cNvPr>
            <p:cNvSpPr/>
            <p:nvPr/>
          </p:nvSpPr>
          <p:spPr>
            <a:xfrm>
              <a:off x="-1719351" y="685215"/>
              <a:ext cx="2937647" cy="8916569"/>
            </a:xfrm>
            <a:prstGeom prst="rect">
              <a:avLst/>
            </a:prstGeom>
            <a:solidFill>
              <a:srgbClr val="0044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latin typeface="Aptos" panose="020B0004020202020204" pitchFamily="34" charset="0"/>
              </a:endParaRPr>
            </a:p>
          </p:txBody>
        </p:sp>
        <p:sp>
          <p:nvSpPr>
            <p:cNvPr id="33" name="TextBox 32">
              <a:extLst>
                <a:ext uri="{FF2B5EF4-FFF2-40B4-BE49-F238E27FC236}">
                  <a16:creationId xmlns:a16="http://schemas.microsoft.com/office/drawing/2014/main" id="{A6B00738-C888-EBCE-3D22-16038B82BF94}"/>
                </a:ext>
              </a:extLst>
            </p:cNvPr>
            <p:cNvSpPr txBox="1"/>
            <p:nvPr/>
          </p:nvSpPr>
          <p:spPr>
            <a:xfrm>
              <a:off x="-1574806" y="1052536"/>
              <a:ext cx="2651122" cy="9723376"/>
            </a:xfrm>
            <a:prstGeom prst="rect">
              <a:avLst/>
            </a:prstGeom>
            <a:noFill/>
          </p:spPr>
          <p:txBody>
            <a:bodyPr wrap="square">
              <a:spAutoFit/>
            </a:bodyPr>
            <a:lstStyle/>
            <a:p>
              <a:r>
                <a:rPr lang="en-US" sz="1400" dirty="0">
                  <a:solidFill>
                    <a:schemeClr val="bg1"/>
                  </a:solidFill>
                  <a:latin typeface="Aptos" panose="020B0004020202020204" pitchFamily="34" charset="0"/>
                  <a:hlinkClick r:id="rId8" action="ppaction://hlinksldjump">
                    <a:extLst>
                      <a:ext uri="{A12FA001-AC4F-418D-AE19-62706E023703}">
                        <ahyp:hlinkClr xmlns:ahyp="http://schemas.microsoft.com/office/drawing/2018/hyperlinkcolor" val="tx"/>
                      </a:ext>
                    </a:extLst>
                  </a:hlinkClick>
                </a:rPr>
                <a:t>Home</a:t>
              </a:r>
              <a:endParaRPr lang="en-GB"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hlinkClick r:id="rId9" action="ppaction://hlinksldjump">
                  <a:extLst>
                    <a:ext uri="{A12FA001-AC4F-418D-AE19-62706E023703}">
                      <ahyp:hlinkClr xmlns:ahyp="http://schemas.microsoft.com/office/drawing/2018/hyperlinkcolor" val="tx"/>
                    </a:ext>
                  </a:extLst>
                </a:hlinkClick>
              </a:endParaRPr>
            </a:p>
            <a:p>
              <a:endParaRPr lang="en-US" sz="1400" dirty="0">
                <a:solidFill>
                  <a:schemeClr val="bg1"/>
                </a:solidFill>
                <a:latin typeface="Aptos" panose="020B0004020202020204" pitchFamily="34" charset="0"/>
                <a:hlinkClick r:id="rId9" action="ppaction://hlinksldjump">
                  <a:extLst>
                    <a:ext uri="{A12FA001-AC4F-418D-AE19-62706E023703}">
                      <ahyp:hlinkClr xmlns:ahyp="http://schemas.microsoft.com/office/drawing/2018/hyperlinkcolor" val="tx"/>
                    </a:ext>
                  </a:extLst>
                </a:hlinkClick>
              </a:endParaRPr>
            </a:p>
            <a:p>
              <a:r>
                <a:rPr lang="en-US" sz="1400" dirty="0">
                  <a:solidFill>
                    <a:schemeClr val="bg1"/>
                  </a:solidFill>
                  <a:latin typeface="Aptos" panose="020B0004020202020204" pitchFamily="34" charset="0"/>
                  <a:hlinkClick r:id="rId9" action="ppaction://hlinksldjump">
                    <a:extLst>
                      <a:ext uri="{A12FA001-AC4F-418D-AE19-62706E023703}">
                        <ahyp:hlinkClr xmlns:ahyp="http://schemas.microsoft.com/office/drawing/2018/hyperlinkcolor" val="tx"/>
                      </a:ext>
                    </a:extLst>
                  </a:hlinkClick>
                </a:rPr>
                <a:t>This is GAC</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0" action="ppaction://hlinksldjump">
                    <a:extLst>
                      <a:ext uri="{A12FA001-AC4F-418D-AE19-62706E023703}">
                        <ahyp:hlinkClr xmlns:ahyp="http://schemas.microsoft.com/office/drawing/2018/hyperlinkcolor" val="tx"/>
                      </a:ext>
                    </a:extLst>
                  </a:hlinkClick>
                </a:rPr>
                <a:t>Logistics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1" action="ppaction://hlinksldjump">
                    <a:extLst>
                      <a:ext uri="{A12FA001-AC4F-418D-AE19-62706E023703}">
                        <ahyp:hlinkClr xmlns:ahyp="http://schemas.microsoft.com/office/drawing/2018/hyperlinkcolor" val="tx"/>
                      </a:ext>
                    </a:extLst>
                  </a:hlinkClick>
                </a:rPr>
                <a:t>Energy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2" action="ppaction://hlinksldjump">
                    <a:extLst>
                      <a:ext uri="{A12FA001-AC4F-418D-AE19-62706E023703}">
                        <ahyp:hlinkClr xmlns:ahyp="http://schemas.microsoft.com/office/drawing/2018/hyperlinkcolor" val="tx"/>
                      </a:ext>
                    </a:extLst>
                  </a:hlinkClick>
                </a:rPr>
                <a:t>Customs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3" action="ppaction://hlinksldjump">
                    <a:extLst>
                      <a:ext uri="{A12FA001-AC4F-418D-AE19-62706E023703}">
                        <ahyp:hlinkClr xmlns:ahyp="http://schemas.microsoft.com/office/drawing/2018/hyperlinkcolor" val="tx"/>
                      </a:ext>
                    </a:extLst>
                  </a:hlinkClick>
                </a:rPr>
                <a:t>Time Critical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4" action="ppaction://hlinksldjump">
                    <a:extLst>
                      <a:ext uri="{A12FA001-AC4F-418D-AE19-62706E023703}">
                        <ahyp:hlinkClr xmlns:ahyp="http://schemas.microsoft.com/office/drawing/2018/hyperlinkcolor" val="tx"/>
                      </a:ext>
                    </a:extLst>
                  </a:hlinkClick>
                </a:rPr>
                <a:t>Project Logistics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5" action="ppaction://hlinksldjump">
                    <a:extLst>
                      <a:ext uri="{A12FA001-AC4F-418D-AE19-62706E023703}">
                        <ahyp:hlinkClr xmlns:ahyp="http://schemas.microsoft.com/office/drawing/2018/hyperlinkcolor" val="tx"/>
                      </a:ext>
                    </a:extLst>
                  </a:hlinkClick>
                </a:rPr>
                <a:t>Global Sports Events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6" action="ppaction://hlinksldjump">
                    <a:extLst>
                      <a:ext uri="{A12FA001-AC4F-418D-AE19-62706E023703}">
                        <ahyp:hlinkClr xmlns:ahyp="http://schemas.microsoft.com/office/drawing/2018/hyperlinkcolor" val="tx"/>
                      </a:ext>
                    </a:extLst>
                  </a:hlinkClick>
                </a:rPr>
                <a:t>Added Value Services</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7" action="ppaction://hlinksldjump">
                    <a:extLst>
                      <a:ext uri="{A12FA001-AC4F-418D-AE19-62706E023703}">
                        <ahyp:hlinkClr xmlns:ahyp="http://schemas.microsoft.com/office/drawing/2018/hyperlinkcolor" val="tx"/>
                      </a:ext>
                    </a:extLst>
                  </a:hlinkClick>
                </a:rPr>
                <a:t>Compliance &amp; Ethics</a:t>
              </a:r>
              <a:endParaRPr lang="en-US" sz="1400" dirty="0">
                <a:solidFill>
                  <a:schemeClr val="bg1"/>
                </a:solidFill>
                <a:latin typeface="Aptos" panose="020B0004020202020204" pitchFamily="34" charset="0"/>
              </a:endParaRPr>
            </a:p>
            <a:p>
              <a:endParaRPr lang="en-US" sz="1400" dirty="0">
                <a:solidFill>
                  <a:srgbClr val="FFFFFF"/>
                </a:solidFill>
                <a:latin typeface="Aptos" panose="020B0004020202020204" pitchFamily="34" charset="0"/>
              </a:endParaRPr>
            </a:p>
            <a:p>
              <a:endParaRPr lang="en-US" sz="1400" dirty="0">
                <a:solidFill>
                  <a:srgbClr val="FFFFFF"/>
                </a:solidFill>
                <a:latin typeface="Aptos" panose="020B0004020202020204" pitchFamily="34" charset="0"/>
              </a:endParaRPr>
            </a:p>
            <a:p>
              <a:r>
                <a:rPr lang="en-US" sz="1400" dirty="0">
                  <a:solidFill>
                    <a:schemeClr val="bg1"/>
                  </a:solidFill>
                  <a:latin typeface="Aptos" panose="020B0004020202020204" pitchFamily="34" charset="0"/>
                  <a:hlinkClick r:id="rId18" action="ppaction://hlinksldjump">
                    <a:extLst>
                      <a:ext uri="{A12FA001-AC4F-418D-AE19-62706E023703}">
                        <ahyp:hlinkClr xmlns:ahyp="http://schemas.microsoft.com/office/drawing/2018/hyperlinkcolor" val="tx"/>
                      </a:ext>
                    </a:extLst>
                  </a:hlinkClick>
                </a:rPr>
                <a:t>Sustainable Practices</a:t>
              </a:r>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endParaRPr lang="en-US" sz="1400" dirty="0">
                <a:solidFill>
                  <a:schemeClr val="bg1"/>
                </a:solidFill>
                <a:latin typeface="Aptos" panose="020B0004020202020204" pitchFamily="34" charset="0"/>
              </a:endParaRPr>
            </a:p>
            <a:p>
              <a:r>
                <a:rPr lang="en-US" sz="1400" dirty="0">
                  <a:solidFill>
                    <a:schemeClr val="bg1"/>
                  </a:solidFill>
                  <a:latin typeface="Aptos" panose="020B0004020202020204" pitchFamily="34" charset="0"/>
                  <a:hlinkClick r:id="rId19" action="ppaction://hlinksldjump">
                    <a:extLst>
                      <a:ext uri="{A12FA001-AC4F-418D-AE19-62706E023703}">
                        <ahyp:hlinkClr xmlns:ahyp="http://schemas.microsoft.com/office/drawing/2018/hyperlinkcolor" val="tx"/>
                      </a:ext>
                    </a:extLst>
                  </a:hlinkClick>
                </a:rPr>
                <a:t>Contact</a:t>
              </a:r>
              <a:endParaRPr lang="en-GB" sz="1400"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US" sz="1400" b="1" dirty="0">
                <a:solidFill>
                  <a:schemeClr val="bg1"/>
                </a:solidFill>
                <a:latin typeface="Aptos" panose="020B0004020202020204" pitchFamily="34" charset="0"/>
              </a:endParaRPr>
            </a:p>
            <a:p>
              <a:endParaRPr lang="en-GB" sz="1400" b="1" dirty="0">
                <a:solidFill>
                  <a:schemeClr val="bg1"/>
                </a:solidFill>
                <a:latin typeface="Aptos" panose="020B0004020202020204" pitchFamily="34" charset="0"/>
              </a:endParaRPr>
            </a:p>
          </p:txBody>
        </p:sp>
        <p:sp>
          <p:nvSpPr>
            <p:cNvPr id="34" name="TextBox 33">
              <a:extLst>
                <a:ext uri="{FF2B5EF4-FFF2-40B4-BE49-F238E27FC236}">
                  <a16:creationId xmlns:a16="http://schemas.microsoft.com/office/drawing/2014/main" id="{BDD6E1AE-65B3-9038-2BC9-145715CE185E}"/>
                </a:ext>
              </a:extLst>
            </p:cNvPr>
            <p:cNvSpPr txBox="1"/>
            <p:nvPr/>
          </p:nvSpPr>
          <p:spPr>
            <a:xfrm>
              <a:off x="1459900" y="710938"/>
              <a:ext cx="730748" cy="327387"/>
            </a:xfrm>
            <a:prstGeom prst="rect">
              <a:avLst/>
            </a:prstGeom>
            <a:noFill/>
          </p:spPr>
          <p:txBody>
            <a:bodyPr wrap="square">
              <a:spAutoFit/>
            </a:bodyPr>
            <a:lstStyle/>
            <a:p>
              <a:r>
                <a:rPr lang="en-US" sz="1400" b="1" dirty="0">
                  <a:solidFill>
                    <a:srgbClr val="FFFFFF"/>
                  </a:solidFill>
                  <a:latin typeface="Aptos" panose="020B0004020202020204" pitchFamily="34" charset="0"/>
                </a:rPr>
                <a:t>Menu</a:t>
              </a:r>
              <a:endParaRPr lang="en-GB" sz="1400" b="1" dirty="0">
                <a:solidFill>
                  <a:srgbClr val="FFFFFF"/>
                </a:solidFill>
                <a:latin typeface="Aptos" panose="020B00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40000" decel="50000" fill="hold" nodeType="clickEffect">
                                  <p:stCondLst>
                                    <p:cond delay="0"/>
                                  </p:stCondLst>
                                  <p:childTnLst>
                                    <p:animMotion origin="layout" path="M 0.14271 0.00046 L 0.14271 0.00062 " pathEditMode="fixed" rAng="0" ptsTypes="AA">
                                      <p:cBhvr>
                                        <p:cTn id="6" dur="2000" fill="hold"/>
                                        <p:tgtEl>
                                          <p:spTgt spid="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2.22222E-6 L -3.33333E-6 -0.00031 " pathEditMode="fixed" rAng="0" ptsTypes="AA">
                                      <p:cBhvr>
                                        <p:cTn id="10" dur="2000" fill="hold"/>
                                        <p:tgtEl>
                                          <p:spTgt spid="2"/>
                                        </p:tgtEl>
                                        <p:attrNameLst>
                                          <p:attrName>ppt_x</p:attrName>
                                          <p:attrName>ppt_y</p:attrName>
                                        </p:attrNameLst>
                                      </p:cBhvr>
                                      <p:rCtr x="0" y="-15"/>
                                    </p:animMotion>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rtlCol="0" anchor="t">
        <a:spAutoFit/>
      </a:bodyPr>
      <a:lstStyle>
        <a:defPPr algn="l">
          <a:lnSpc>
            <a:spcPts val="6600"/>
          </a:lnSpc>
          <a:defRPr sz="5500" b="1" dirty="0">
            <a:solidFill>
              <a:srgbClr val="00447C"/>
            </a:solidFill>
            <a:latin typeface="Dax Offc Bold"/>
            <a:ea typeface="Dax Offc Bold"/>
            <a:cs typeface="Dax Offc Bold"/>
            <a:sym typeface="Dax Offc Bold"/>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9375</TotalTime>
  <Words>1672</Words>
  <Application>Microsoft Office PowerPoint</Application>
  <PresentationFormat>Custom</PresentationFormat>
  <Paragraphs>561</Paragraphs>
  <Slides>12</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Sales PPT</dc:title>
  <dc:creator>Lorena Rajković</dc:creator>
  <cp:lastModifiedBy>Amanda Millen</cp:lastModifiedBy>
  <cp:revision>8</cp:revision>
  <dcterms:created xsi:type="dcterms:W3CDTF">2006-08-16T00:00:00Z</dcterms:created>
  <dcterms:modified xsi:type="dcterms:W3CDTF">2026-02-17T13:26:33Z</dcterms:modified>
  <dc:identifier>DAGsqT-AXFo</dc:identifier>
</cp:coreProperties>
</file>